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85" r:id="rId12"/>
    <p:sldId id="267" r:id="rId13"/>
    <p:sldId id="266"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3981FF-F3B9-4A18-A71E-9FC5B33F0673}" type="datetimeFigureOut">
              <a:rPr lang="en-US" smtClean="0"/>
              <a:pPr/>
              <a:t>2/23/2012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9E1CE84-F219-42A6-8C45-114BE461A4A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3981FF-F3B9-4A18-A71E-9FC5B33F0673}"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E1CE84-F219-42A6-8C45-114BE461A4A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3981FF-F3B9-4A18-A71E-9FC5B33F0673}"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E1CE84-F219-42A6-8C45-114BE461A4A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3981FF-F3B9-4A18-A71E-9FC5B33F0673}"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E1CE84-F219-42A6-8C45-114BE461A4A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3981FF-F3B9-4A18-A71E-9FC5B33F0673}"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9E1CE84-F219-42A6-8C45-114BE461A4A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3981FF-F3B9-4A18-A71E-9FC5B33F0673}" type="datetimeFigureOut">
              <a:rPr lang="en-US" smtClean="0"/>
              <a:pPr/>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E1CE84-F219-42A6-8C45-114BE461A4A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3981FF-F3B9-4A18-A71E-9FC5B33F0673}" type="datetimeFigureOut">
              <a:rPr lang="en-US" smtClean="0"/>
              <a:pPr/>
              <a:t>2/23/2012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E1CE84-F219-42A6-8C45-114BE461A4A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3981FF-F3B9-4A18-A71E-9FC5B33F0673}" type="datetimeFigureOut">
              <a:rPr lang="en-US" smtClean="0"/>
              <a:pPr/>
              <a:t>2/23/2012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E1CE84-F219-42A6-8C45-114BE461A4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3981FF-F3B9-4A18-A71E-9FC5B33F0673}" type="datetimeFigureOut">
              <a:rPr lang="en-US" smtClean="0"/>
              <a:pPr/>
              <a:t>2/23/2012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E1CE84-F219-42A6-8C45-114BE461A4A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3981FF-F3B9-4A18-A71E-9FC5B33F0673}" type="datetimeFigureOut">
              <a:rPr lang="en-US" smtClean="0"/>
              <a:pPr/>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E1CE84-F219-42A6-8C45-114BE461A4A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3981FF-F3B9-4A18-A71E-9FC5B33F0673}" type="datetimeFigureOut">
              <a:rPr lang="en-US" smtClean="0"/>
              <a:pPr/>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E1CE84-F219-42A6-8C45-114BE461A4A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3981FF-F3B9-4A18-A71E-9FC5B33F0673}" type="datetimeFigureOut">
              <a:rPr lang="en-US" smtClean="0"/>
              <a:pPr/>
              <a:t>2/23/2012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9E1CE84-F219-42A6-8C45-114BE461A4A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noaa.gov/"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Omaha_Race_Riot_of_1919" TargetMode="External"/><Relationship Id="rId2" Type="http://schemas.openxmlformats.org/officeDocument/2006/relationships/hyperlink" Target="http://en.wikipedia.org/wiki/Fairview_High_School_(Boulder,_Colorado)"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nei.org/" TargetMode="External"/><Relationship Id="rId2" Type="http://schemas.openxmlformats.org/officeDocument/2006/relationships/hyperlink" Target="http://www.greenpeace.org/usa/en/" TargetMode="External"/><Relationship Id="rId1" Type="http://schemas.openxmlformats.org/officeDocument/2006/relationships/slideLayout" Target="../slideLayouts/slideLayout2.xml"/><Relationship Id="rId5" Type="http://schemas.openxmlformats.org/officeDocument/2006/relationships/hyperlink" Target="http://americansforprosperity.org/national-site" TargetMode="External"/><Relationship Id="rId4" Type="http://schemas.openxmlformats.org/officeDocument/2006/relationships/hyperlink" Target="http://nebraskansforpeace.org/"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hyperlink" Target="http://www.archive.org/" TargetMode="External"/><Relationship Id="rId1" Type="http://schemas.openxmlformats.org/officeDocument/2006/relationships/slideLayout" Target="../slideLayouts/slideLayout2.xml"/><Relationship Id="rId4" Type="http://schemas.openxmlformats.org/officeDocument/2006/relationships/hyperlink" Target="Metainformation"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naturalherbsguide.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city-mankato.us/" TargetMode="External"/><Relationship Id="rId2" Type="http://schemas.openxmlformats.org/officeDocument/2006/relationships/hyperlink" Target="http://www.lasikathome.com/" TargetMode="External"/><Relationship Id="rId1" Type="http://schemas.openxmlformats.org/officeDocument/2006/relationships/slideLayout" Target="../slideLayouts/slideLayout2.xml"/><Relationship Id="rId5" Type="http://schemas.openxmlformats.org/officeDocument/2006/relationships/hyperlink" Target="http://zapatopi.net/afdb/" TargetMode="External"/><Relationship Id="rId4" Type="http://schemas.openxmlformats.org/officeDocument/2006/relationships/hyperlink" Target="http://www.thedogisland.co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allaboutexplorers.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blackhistorycanada.ca/"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mps.mnhs.schoolfusion.u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Credible Sources</a:t>
            </a:r>
            <a:endParaRPr lang="en-US" dirty="0"/>
          </a:p>
        </p:txBody>
      </p:sp>
      <p:sp>
        <p:nvSpPr>
          <p:cNvPr id="3" name="Subtitle 2"/>
          <p:cNvSpPr>
            <a:spLocks noGrp="1"/>
          </p:cNvSpPr>
          <p:nvPr>
            <p:ph type="subTitle" idx="1"/>
          </p:nvPr>
        </p:nvSpPr>
        <p:spPr/>
        <p:txBody>
          <a:bodyPr/>
          <a:lstStyle/>
          <a:p>
            <a:r>
              <a:rPr lang="en-US" dirty="0" smtClean="0"/>
              <a:t>The C.A.R.S.</a:t>
            </a:r>
          </a:p>
          <a:p>
            <a:r>
              <a:rPr lang="en-US" dirty="0" smtClean="0"/>
              <a:t>Model</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Organizational Responsibility</a:t>
            </a:r>
            <a:endParaRPr lang="en-US" dirty="0"/>
          </a:p>
        </p:txBody>
      </p:sp>
      <p:sp>
        <p:nvSpPr>
          <p:cNvPr id="3" name="Content Placeholder 2"/>
          <p:cNvSpPr>
            <a:spLocks noGrp="1"/>
          </p:cNvSpPr>
          <p:nvPr>
            <p:ph idx="1"/>
          </p:nvPr>
        </p:nvSpPr>
        <p:spPr/>
        <p:txBody>
          <a:bodyPr>
            <a:normAutofit fontScale="92500" lnSpcReduction="20000"/>
          </a:bodyPr>
          <a:lstStyle/>
          <a:p>
            <a:pPr algn="ctr">
              <a:buNone/>
            </a:pPr>
            <a:r>
              <a:rPr lang="en-US" dirty="0" smtClean="0"/>
              <a:t>Note </a:t>
            </a:r>
            <a:r>
              <a:rPr lang="en-US" dirty="0"/>
              <a:t>the difference between:</a:t>
            </a:r>
            <a:br>
              <a:rPr lang="en-US" dirty="0"/>
            </a:br>
            <a:r>
              <a:rPr lang="en-US" dirty="0"/>
              <a:t/>
            </a:r>
            <a:br>
              <a:rPr lang="en-US" dirty="0"/>
            </a:br>
            <a:r>
              <a:rPr lang="en-US" dirty="0" smtClean="0"/>
              <a:t>“Stephanie </a:t>
            </a:r>
            <a:r>
              <a:rPr lang="en-US" dirty="0" err="1" smtClean="0"/>
              <a:t>Burdic</a:t>
            </a:r>
            <a:r>
              <a:rPr lang="en-US" dirty="0" smtClean="0"/>
              <a:t>, </a:t>
            </a:r>
            <a:r>
              <a:rPr lang="en-US" dirty="0"/>
              <a:t>employee of the National Oceanographic and Atmospheric </a:t>
            </a:r>
            <a:r>
              <a:rPr lang="en-US" dirty="0" smtClean="0"/>
              <a:t>Agency </a:t>
            </a:r>
            <a:r>
              <a:rPr lang="en-US" dirty="0"/>
              <a:t>said today that a new ice age is near.”</a:t>
            </a:r>
          </a:p>
          <a:p>
            <a:pPr>
              <a:buNone/>
            </a:pPr>
            <a:r>
              <a:rPr lang="en-US" dirty="0" smtClean="0"/>
              <a:t>				</a:t>
            </a:r>
            <a:r>
              <a:rPr lang="en-US" dirty="0"/>
              <a:t>	AND</a:t>
            </a:r>
          </a:p>
          <a:p>
            <a:pPr algn="ctr">
              <a:buNone/>
            </a:pPr>
            <a:r>
              <a:rPr lang="en-US" dirty="0" smtClean="0"/>
              <a:t>“</a:t>
            </a:r>
            <a:r>
              <a:rPr lang="en-US" dirty="0"/>
              <a:t>The National Oceanographic and Atmospheric Agency said today that a new ice </a:t>
            </a:r>
            <a:r>
              <a:rPr lang="en-US" dirty="0" smtClean="0"/>
              <a:t>age </a:t>
            </a:r>
            <a:r>
              <a:rPr lang="en-US" dirty="0"/>
              <a:t>is near”</a:t>
            </a:r>
          </a:p>
          <a:p>
            <a:pPr>
              <a:buNone/>
            </a:pPr>
            <a:endParaRPr lang="en-US" dirty="0" smtClean="0"/>
          </a:p>
          <a:p>
            <a:pPr>
              <a:buNone/>
            </a:pPr>
            <a:r>
              <a:rPr lang="en-US" dirty="0" smtClean="0"/>
              <a:t>Use Organizational </a:t>
            </a:r>
            <a:r>
              <a:rPr lang="en-US" dirty="0"/>
              <a:t>Websites of Respected </a:t>
            </a:r>
            <a:r>
              <a:rPr lang="en-US" dirty="0" smtClean="0"/>
              <a:t>Organizations</a:t>
            </a:r>
          </a:p>
          <a:p>
            <a:pPr>
              <a:buNone/>
            </a:pPr>
            <a:endParaRPr lang="en-US" dirty="0" smtClean="0"/>
          </a:p>
          <a:p>
            <a:pPr>
              <a:buNone/>
            </a:pPr>
            <a:r>
              <a:rPr lang="en-US" dirty="0" smtClean="0">
                <a:hlinkClick r:id="rId2"/>
              </a:rPr>
              <a:t>NOAA</a:t>
            </a:r>
            <a:endParaRPr lang="en-US" dirty="0"/>
          </a:p>
          <a:p>
            <a:pPr>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Wikipedia</a:t>
            </a:r>
            <a:endParaRPr lang="en-US" dirty="0"/>
          </a:p>
        </p:txBody>
      </p:sp>
      <p:sp>
        <p:nvSpPr>
          <p:cNvPr id="3" name="Content Placeholder 2"/>
          <p:cNvSpPr>
            <a:spLocks noGrp="1"/>
          </p:cNvSpPr>
          <p:nvPr>
            <p:ph idx="1"/>
          </p:nvPr>
        </p:nvSpPr>
        <p:spPr/>
        <p:txBody>
          <a:bodyPr/>
          <a:lstStyle/>
          <a:p>
            <a:r>
              <a:rPr lang="en-US" dirty="0" smtClean="0"/>
              <a:t>Don’t use it as a source!</a:t>
            </a:r>
          </a:p>
          <a:p>
            <a:pPr lvl="1"/>
            <a:r>
              <a:rPr lang="en-US" dirty="0" smtClean="0"/>
              <a:t>Here’s one good reason why!</a:t>
            </a:r>
          </a:p>
          <a:p>
            <a:pPr lvl="1"/>
            <a:r>
              <a:rPr lang="en-US" dirty="0" smtClean="0">
                <a:hlinkClick r:id="rId2"/>
              </a:rPr>
              <a:t>Fairview High School</a:t>
            </a:r>
            <a:endParaRPr lang="en-US" dirty="0" smtClean="0"/>
          </a:p>
          <a:p>
            <a:pPr lvl="1">
              <a:buNone/>
            </a:pPr>
            <a:endParaRPr lang="en-US" dirty="0" smtClean="0"/>
          </a:p>
          <a:p>
            <a:pPr lvl="1">
              <a:buNone/>
            </a:pPr>
            <a:endParaRPr lang="en-US" dirty="0" smtClean="0"/>
          </a:p>
          <a:p>
            <a:pPr lvl="1">
              <a:buNone/>
            </a:pPr>
            <a:r>
              <a:rPr lang="en-US" dirty="0" smtClean="0"/>
              <a:t>DO USE IT TO START YOUR BASIC, BASIC RESEARCH!</a:t>
            </a:r>
          </a:p>
          <a:p>
            <a:pPr lvl="1">
              <a:buNone/>
            </a:pPr>
            <a:endParaRPr lang="en-US" dirty="0" smtClean="0"/>
          </a:p>
          <a:p>
            <a:pPr lvl="1">
              <a:buNone/>
            </a:pPr>
            <a:r>
              <a:rPr lang="en-US" dirty="0" smtClean="0"/>
              <a:t>Example:  </a:t>
            </a:r>
            <a:r>
              <a:rPr lang="en-US" dirty="0" smtClean="0">
                <a:hlinkClick r:id="rId3"/>
              </a:rPr>
              <a:t>Omaha Race Riot 1919</a:t>
            </a:r>
            <a:endParaRPr lang="en-US" dirty="0" smtClean="0"/>
          </a:p>
          <a:p>
            <a:pPr lvl="1">
              <a:buNone/>
            </a:pPr>
            <a:endParaRPr lang="en-US" dirty="0" smtClean="0"/>
          </a:p>
          <a:p>
            <a:pPr lvl="1">
              <a:buNone/>
            </a:pPr>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 the Organization’s Bias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hlinkClick r:id="rId2"/>
              </a:rPr>
              <a:t>Greenpeace</a:t>
            </a:r>
            <a:r>
              <a:rPr lang="en-US" dirty="0" smtClean="0"/>
              <a:t> – Environmental activism on a variety of subjects</a:t>
            </a:r>
          </a:p>
          <a:p>
            <a:pPr>
              <a:buNone/>
            </a:pPr>
            <a:endParaRPr lang="en-US" dirty="0"/>
          </a:p>
          <a:p>
            <a:pPr>
              <a:buNone/>
            </a:pPr>
            <a:r>
              <a:rPr lang="en-US" dirty="0" smtClean="0">
                <a:hlinkClick r:id="rId3"/>
              </a:rPr>
              <a:t>Nuclear Energy Institute</a:t>
            </a:r>
            <a:r>
              <a:rPr lang="en-US" dirty="0" smtClean="0"/>
              <a:t> – For Nuclear Energy!</a:t>
            </a:r>
          </a:p>
          <a:p>
            <a:pPr>
              <a:buNone/>
            </a:pPr>
            <a:endParaRPr lang="en-US" dirty="0"/>
          </a:p>
          <a:p>
            <a:pPr>
              <a:buNone/>
            </a:pPr>
            <a:r>
              <a:rPr lang="en-US" dirty="0" smtClean="0">
                <a:hlinkClick r:id="rId4"/>
              </a:rPr>
              <a:t>Nebraskans for Peace</a:t>
            </a:r>
            <a:r>
              <a:rPr lang="en-US" dirty="0" smtClean="0"/>
              <a:t> – Tackles a wide range of subjects.  ‘Peaceniks’ who believe in social justice</a:t>
            </a:r>
          </a:p>
          <a:p>
            <a:pPr>
              <a:buNone/>
            </a:pPr>
            <a:endParaRPr lang="en-US" dirty="0"/>
          </a:p>
          <a:p>
            <a:pPr>
              <a:buNone/>
            </a:pPr>
            <a:r>
              <a:rPr lang="en-US" dirty="0" smtClean="0">
                <a:hlinkClick r:id="rId5"/>
              </a:rPr>
              <a:t>Americans for Prosperity </a:t>
            </a:r>
            <a:r>
              <a:rPr lang="en-US" dirty="0" smtClean="0"/>
              <a:t>– Concerned with economics with emphasis on less government and taxation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Meta-Information</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Summary meta-information </a:t>
            </a:r>
            <a:r>
              <a:rPr lang="en-US" dirty="0"/>
              <a:t>includes shortened forms of information, such as </a:t>
            </a:r>
            <a:r>
              <a:rPr lang="en-US" dirty="0" smtClean="0"/>
              <a:t>abstracts</a:t>
            </a:r>
            <a:r>
              <a:rPr lang="en-US" dirty="0"/>
              <a:t>, content summaries, or even tables of contents.</a:t>
            </a:r>
          </a:p>
          <a:p>
            <a:pPr>
              <a:buNone/>
            </a:pPr>
            <a:endParaRPr lang="en-US" dirty="0" smtClean="0"/>
          </a:p>
          <a:p>
            <a:pPr>
              <a:buNone/>
            </a:pPr>
            <a:r>
              <a:rPr lang="en-US" dirty="0" smtClean="0"/>
              <a:t>Gives </a:t>
            </a:r>
            <a:r>
              <a:rPr lang="en-US" dirty="0"/>
              <a:t>quick glance at what a work is about and allows us to consider </a:t>
            </a:r>
            <a:r>
              <a:rPr lang="en-US" dirty="0" smtClean="0"/>
              <a:t>many </a:t>
            </a:r>
            <a:r>
              <a:rPr lang="en-US" dirty="0"/>
              <a:t>different sources without having to go through them </a:t>
            </a:r>
            <a:r>
              <a:rPr lang="en-US" dirty="0" smtClean="0"/>
              <a:t>completely.</a:t>
            </a:r>
          </a:p>
          <a:p>
            <a:pPr>
              <a:buNone/>
            </a:pPr>
            <a:endParaRPr lang="en-US" dirty="0"/>
          </a:p>
          <a:p>
            <a:pPr>
              <a:buNone/>
            </a:pPr>
            <a:r>
              <a:rPr lang="en-US" dirty="0" smtClean="0">
                <a:hlinkClick r:id="rId2"/>
              </a:rPr>
              <a:t>Archive.org</a:t>
            </a:r>
            <a:endParaRPr lang="en-US" dirty="0"/>
          </a:p>
          <a:p>
            <a:pPr>
              <a:buNone/>
            </a:pPr>
            <a:endParaRPr lang="en-US" dirty="0" smtClean="0"/>
          </a:p>
          <a:p>
            <a:pPr>
              <a:buNone/>
            </a:pPr>
            <a:r>
              <a:rPr lang="en-US" dirty="0" smtClean="0"/>
              <a:t>Google </a:t>
            </a:r>
            <a:r>
              <a:rPr lang="en-US" dirty="0"/>
              <a:t>does this automatically in the searching </a:t>
            </a:r>
            <a:r>
              <a:rPr lang="en-US" dirty="0" smtClean="0"/>
              <a:t>process</a:t>
            </a:r>
            <a:br>
              <a:rPr lang="en-US" dirty="0" smtClean="0"/>
            </a:br>
            <a:endParaRPr lang="en-US" dirty="0"/>
          </a:p>
          <a:p>
            <a:pPr>
              <a:buNone/>
            </a:pPr>
            <a:r>
              <a:rPr lang="en-US" dirty="0" smtClean="0">
                <a:hlinkClick r:id="rId3"/>
              </a:rPr>
              <a:t>Wonder Wheel</a:t>
            </a:r>
            <a:endParaRPr lang="en-US" dirty="0"/>
          </a:p>
          <a:p>
            <a:pPr>
              <a:buNone/>
            </a:pPr>
            <a:endParaRPr lang="en-US" dirty="0" smtClean="0"/>
          </a:p>
          <a:p>
            <a:pPr>
              <a:buNone/>
            </a:pPr>
            <a:r>
              <a:rPr lang="en-US" dirty="0" smtClean="0"/>
              <a:t>Recommendations</a:t>
            </a:r>
            <a:r>
              <a:rPr lang="en-US" dirty="0"/>
              <a:t>, reviews, </a:t>
            </a:r>
            <a:r>
              <a:rPr lang="en-US" dirty="0" smtClean="0"/>
              <a:t>commentary within articles themselves</a:t>
            </a:r>
            <a:endParaRPr lang="en-US" dirty="0"/>
          </a:p>
          <a:p>
            <a:pPr>
              <a:buNone/>
            </a:pPr>
            <a:endParaRPr lang="en-US" dirty="0" smtClean="0"/>
          </a:p>
          <a:p>
            <a:pPr>
              <a:buNone/>
            </a:pPr>
            <a:r>
              <a:rPr lang="en-US" dirty="0" smtClean="0">
                <a:hlinkClick r:id="rId4"/>
              </a:rPr>
              <a:t>Civil War Article from Smithsonian</a:t>
            </a:r>
            <a:r>
              <a:rPr lang="en-US" dirty="0"/>
              <a:t>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Indicators of Lack of Credibility</a:t>
            </a:r>
            <a:endParaRPr lang="en-US" dirty="0"/>
          </a:p>
        </p:txBody>
      </p:sp>
      <p:sp>
        <p:nvSpPr>
          <p:cNvPr id="3" name="Content Placeholder 2"/>
          <p:cNvSpPr>
            <a:spLocks noGrp="1"/>
          </p:cNvSpPr>
          <p:nvPr>
            <p:ph idx="1"/>
          </p:nvPr>
        </p:nvSpPr>
        <p:spPr/>
        <p:txBody>
          <a:bodyPr>
            <a:normAutofit/>
          </a:bodyPr>
          <a:lstStyle/>
          <a:p>
            <a:pPr>
              <a:buNone/>
            </a:pPr>
            <a:r>
              <a:rPr lang="en-US" dirty="0" smtClean="0"/>
              <a:t>Anonymity</a:t>
            </a:r>
            <a:endParaRPr lang="en-US" dirty="0"/>
          </a:p>
          <a:p>
            <a:pPr>
              <a:buNone/>
            </a:pPr>
            <a:endParaRPr lang="en-US" dirty="0" smtClean="0"/>
          </a:p>
          <a:p>
            <a:pPr>
              <a:buNone/>
            </a:pPr>
            <a:r>
              <a:rPr lang="en-US" dirty="0" smtClean="0"/>
              <a:t>Lack </a:t>
            </a:r>
            <a:r>
              <a:rPr lang="en-US" dirty="0"/>
              <a:t>of Quality Control	</a:t>
            </a:r>
          </a:p>
          <a:p>
            <a:pPr>
              <a:buNone/>
            </a:pPr>
            <a:endParaRPr lang="en-US" dirty="0" smtClean="0"/>
          </a:p>
          <a:p>
            <a:pPr>
              <a:buNone/>
            </a:pPr>
            <a:r>
              <a:rPr lang="en-US" dirty="0" smtClean="0"/>
              <a:t>Negative meta-information </a:t>
            </a:r>
            <a:r>
              <a:rPr lang="en-US" dirty="0"/>
              <a:t>(if all the reviews are negative, be careful)</a:t>
            </a:r>
          </a:p>
          <a:p>
            <a:pPr>
              <a:buNone/>
            </a:pPr>
            <a:endParaRPr lang="en-US" dirty="0" smtClean="0"/>
          </a:p>
          <a:p>
            <a:pPr>
              <a:buNone/>
            </a:pPr>
            <a:r>
              <a:rPr lang="en-US" dirty="0" smtClean="0"/>
              <a:t>Bad </a:t>
            </a:r>
            <a:r>
              <a:rPr lang="en-US" dirty="0"/>
              <a:t>grammar or misspelled words</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of C.A.R.S.</a:t>
            </a:r>
            <a:endParaRPr lang="en-US" dirty="0"/>
          </a:p>
        </p:txBody>
      </p:sp>
      <p:sp>
        <p:nvSpPr>
          <p:cNvPr id="3" name="Content Placeholder 2"/>
          <p:cNvSpPr>
            <a:spLocks noGrp="1"/>
          </p:cNvSpPr>
          <p:nvPr>
            <p:ph idx="1"/>
          </p:nvPr>
        </p:nvSpPr>
        <p:spPr/>
        <p:txBody>
          <a:bodyPr>
            <a:normAutofit/>
          </a:bodyPr>
          <a:lstStyle/>
          <a:p>
            <a:pPr>
              <a:buNone/>
            </a:pPr>
            <a:r>
              <a:rPr lang="en-US" dirty="0"/>
              <a:t>Accuracy:  </a:t>
            </a:r>
            <a:endParaRPr lang="en-US" dirty="0" smtClean="0"/>
          </a:p>
          <a:p>
            <a:pPr>
              <a:buNone/>
            </a:pPr>
            <a:endParaRPr lang="en-US" dirty="0"/>
          </a:p>
          <a:p>
            <a:pPr>
              <a:buNone/>
            </a:pPr>
            <a:r>
              <a:rPr lang="en-US" sz="2800" dirty="0" smtClean="0"/>
              <a:t>The source is up-to-date</a:t>
            </a:r>
            <a:r>
              <a:rPr lang="en-US" sz="2800" dirty="0"/>
              <a:t>, factual, detailed, exact</a:t>
            </a:r>
            <a:r>
              <a:rPr lang="en-US" sz="2800" dirty="0" smtClean="0"/>
              <a:t>, and  comprehensive. The source reflects </a:t>
            </a:r>
            <a:r>
              <a:rPr lang="en-US" sz="2800" dirty="0"/>
              <a:t>intentions </a:t>
            </a:r>
            <a:r>
              <a:rPr lang="en-US" sz="2800" dirty="0" smtClean="0"/>
              <a:t>of </a:t>
            </a:r>
            <a:r>
              <a:rPr lang="en-US" sz="2800" dirty="0"/>
              <a:t>completeness and accuracy.  </a:t>
            </a:r>
          </a:p>
          <a:p>
            <a:pPr>
              <a:buNone/>
            </a:pPr>
            <a:endParaRPr lang="en-US" sz="2800" dirty="0"/>
          </a:p>
          <a:p>
            <a:pPr>
              <a:buNone/>
            </a:pPr>
            <a:r>
              <a:rPr lang="en-US" sz="2800" dirty="0" smtClean="0"/>
              <a:t>Goal</a:t>
            </a:r>
            <a:r>
              <a:rPr lang="en-US" sz="2800" dirty="0"/>
              <a:t>:  </a:t>
            </a:r>
            <a:r>
              <a:rPr lang="en-US" sz="2800" dirty="0" smtClean="0"/>
              <a:t>The source is </a:t>
            </a:r>
            <a:r>
              <a:rPr lang="en-US" sz="2800" dirty="0"/>
              <a:t>correct today (</a:t>
            </a:r>
            <a:r>
              <a:rPr lang="en-US" sz="2800" dirty="0" smtClean="0"/>
              <a:t>not yesterday).  </a:t>
            </a:r>
            <a:br>
              <a:rPr lang="en-US" sz="2800" dirty="0" smtClean="0"/>
            </a:br>
            <a:r>
              <a:rPr lang="en-US" sz="2800" dirty="0" smtClean="0"/>
              <a:t>	The </a:t>
            </a:r>
            <a:r>
              <a:rPr lang="en-US" sz="2800" dirty="0"/>
              <a:t>source </a:t>
            </a:r>
            <a:r>
              <a:rPr lang="en-US" sz="2800" dirty="0" smtClean="0"/>
              <a:t>gives </a:t>
            </a:r>
            <a:r>
              <a:rPr lang="en-US" sz="2800" dirty="0"/>
              <a:t>the whole truth.</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Timeliness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Some </a:t>
            </a:r>
            <a:r>
              <a:rPr lang="en-US" dirty="0"/>
              <a:t>work is </a:t>
            </a:r>
            <a:r>
              <a:rPr lang="en-US" dirty="0" smtClean="0"/>
              <a:t>timeless:</a:t>
            </a:r>
            <a:br>
              <a:rPr lang="en-US" dirty="0" smtClean="0"/>
            </a:br>
            <a:endParaRPr lang="en-US" dirty="0"/>
          </a:p>
          <a:p>
            <a:pPr>
              <a:buNone/>
            </a:pPr>
            <a:r>
              <a:rPr lang="en-US" dirty="0"/>
              <a:t>	</a:t>
            </a:r>
            <a:r>
              <a:rPr lang="en-US" dirty="0" smtClean="0"/>
              <a:t>Classic novels; Philosophical Works; Primary Historical Documents</a:t>
            </a:r>
            <a:endParaRPr lang="en-US" dirty="0"/>
          </a:p>
          <a:p>
            <a:pPr>
              <a:buNone/>
            </a:pPr>
            <a:r>
              <a:rPr lang="en-US" dirty="0"/>
              <a:t>			</a:t>
            </a:r>
            <a:endParaRPr lang="en-US" dirty="0" smtClean="0"/>
          </a:p>
          <a:p>
            <a:pPr>
              <a:buNone/>
            </a:pPr>
            <a:r>
              <a:rPr lang="en-US" dirty="0" smtClean="0"/>
              <a:t>Some </a:t>
            </a:r>
            <a:r>
              <a:rPr lang="en-US" dirty="0"/>
              <a:t>work is </a:t>
            </a:r>
            <a:r>
              <a:rPr lang="en-US" dirty="0" smtClean="0"/>
              <a:t>time-sensitive:</a:t>
            </a:r>
            <a:endParaRPr lang="en-US" dirty="0"/>
          </a:p>
          <a:p>
            <a:pPr>
              <a:buNone/>
            </a:pPr>
            <a:endParaRPr lang="en-US" dirty="0" smtClean="0"/>
          </a:p>
          <a:p>
            <a:pPr>
              <a:buNone/>
            </a:pPr>
            <a:r>
              <a:rPr lang="en-US" dirty="0" smtClean="0"/>
              <a:t>	Science</a:t>
            </a:r>
            <a:r>
              <a:rPr lang="en-US" dirty="0"/>
              <a:t>; Technology; Medicine; and Business</a:t>
            </a:r>
          </a:p>
          <a:p>
            <a:pPr>
              <a:buNone/>
            </a:pPr>
            <a:r>
              <a:rPr lang="en-US" dirty="0"/>
              <a:t>				</a:t>
            </a:r>
            <a:endParaRPr lang="en-US" dirty="0" smtClean="0"/>
          </a:p>
          <a:p>
            <a:pPr>
              <a:buNone/>
            </a:pPr>
            <a:r>
              <a:rPr lang="en-US" dirty="0" smtClean="0"/>
              <a:t>Check </a:t>
            </a:r>
            <a:r>
              <a:rPr lang="en-US" dirty="0"/>
              <a:t>and re-check data and realize the need to always update facts</a:t>
            </a:r>
          </a:p>
          <a:p>
            <a:pPr>
              <a:buNone/>
            </a:pPr>
            <a:r>
              <a:rPr lang="en-US" dirty="0"/>
              <a:t>		</a:t>
            </a:r>
            <a:endParaRPr lang="en-US" dirty="0" smtClean="0"/>
          </a:p>
          <a:p>
            <a:pPr>
              <a:buNone/>
            </a:pPr>
            <a:r>
              <a:rPr lang="en-US" dirty="0" smtClean="0"/>
              <a:t>Note</a:t>
            </a:r>
            <a:r>
              <a:rPr lang="en-US" dirty="0"/>
              <a:t>:  </a:t>
            </a:r>
            <a:r>
              <a:rPr lang="en-US" dirty="0" smtClean="0"/>
              <a:t>	Many </a:t>
            </a:r>
            <a:r>
              <a:rPr lang="en-US" dirty="0"/>
              <a:t>web pages display today’s date automatically, regardless </a:t>
            </a:r>
            <a:r>
              <a:rPr lang="en-US" dirty="0" smtClean="0"/>
              <a:t>	of when </a:t>
            </a:r>
            <a:r>
              <a:rPr lang="en-US" dirty="0"/>
              <a:t>the </a:t>
            </a:r>
            <a:r>
              <a:rPr lang="en-US" dirty="0" smtClean="0"/>
              <a:t>content </a:t>
            </a:r>
            <a:r>
              <a:rPr lang="en-US" dirty="0"/>
              <a:t>on the page was created.  If you see </a:t>
            </a:r>
            <a:r>
              <a:rPr lang="en-US" dirty="0" smtClean="0"/>
              <a:t>	today’s </a:t>
            </a:r>
            <a:r>
              <a:rPr lang="en-US" dirty="0"/>
              <a:t>date </a:t>
            </a:r>
            <a:r>
              <a:rPr lang="en-US" dirty="0" smtClean="0"/>
              <a:t>on </a:t>
            </a:r>
            <a:r>
              <a:rPr lang="en-US" dirty="0"/>
              <a:t>a page other </a:t>
            </a:r>
            <a:r>
              <a:rPr lang="en-US" dirty="0" smtClean="0"/>
              <a:t>than from </a:t>
            </a:r>
            <a:r>
              <a:rPr lang="en-US" dirty="0"/>
              <a:t>a news site, be extra </a:t>
            </a:r>
            <a:r>
              <a:rPr lang="en-US" dirty="0" smtClean="0"/>
              <a:t>	careful</a:t>
            </a:r>
            <a:r>
              <a:rPr lang="en-US" dirty="0"/>
              <a:t>.</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Comprehensiveness</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Beware </a:t>
            </a:r>
            <a:r>
              <a:rPr lang="en-US" dirty="0"/>
              <a:t>the source that deliberately leaves out important facts, qualifications, consequences or </a:t>
            </a:r>
            <a:r>
              <a:rPr lang="en-US" dirty="0" smtClean="0"/>
              <a:t>alternatives</a:t>
            </a:r>
            <a:r>
              <a:rPr lang="en-US" dirty="0"/>
              <a:t>.  This site might be misleading or deliberately deceptive.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 and Purpose</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Is </a:t>
            </a:r>
            <a:r>
              <a:rPr lang="en-US" dirty="0"/>
              <a:t>the intended audience children?  </a:t>
            </a:r>
          </a:p>
          <a:p>
            <a:pPr>
              <a:buNone/>
            </a:pPr>
            <a:endParaRPr lang="en-US" dirty="0" smtClean="0"/>
          </a:p>
          <a:p>
            <a:pPr>
              <a:buNone/>
            </a:pPr>
            <a:r>
              <a:rPr lang="en-US" dirty="0" smtClean="0"/>
              <a:t>Scholars </a:t>
            </a:r>
            <a:r>
              <a:rPr lang="en-US" dirty="0"/>
              <a:t>in the field of study?  </a:t>
            </a:r>
          </a:p>
          <a:p>
            <a:pPr>
              <a:buNone/>
            </a:pPr>
            <a:endParaRPr lang="en-US" dirty="0" smtClean="0"/>
          </a:p>
          <a:p>
            <a:pPr>
              <a:buNone/>
            </a:pPr>
            <a:r>
              <a:rPr lang="en-US" dirty="0" smtClean="0"/>
              <a:t>Does </a:t>
            </a:r>
            <a:r>
              <a:rPr lang="en-US" dirty="0"/>
              <a:t>the article have a purpose or objective?  </a:t>
            </a:r>
            <a:endParaRPr lang="en-US" dirty="0" smtClean="0"/>
          </a:p>
          <a:p>
            <a:pPr>
              <a:buNone/>
            </a:pPr>
            <a:endParaRPr lang="en-US" dirty="0" smtClean="0"/>
          </a:p>
          <a:p>
            <a:pPr>
              <a:buNone/>
            </a:pPr>
            <a:r>
              <a:rPr lang="en-US" dirty="0" smtClean="0"/>
              <a:t>Do </a:t>
            </a:r>
            <a:r>
              <a:rPr lang="en-US" dirty="0"/>
              <a:t>the authors want you to buy something?  </a:t>
            </a:r>
          </a:p>
          <a:p>
            <a:pPr>
              <a:buNone/>
            </a:pPr>
            <a:endParaRPr lang="en-US" dirty="0" smtClean="0"/>
          </a:p>
          <a:p>
            <a:pPr>
              <a:buNone/>
            </a:pPr>
            <a:r>
              <a:rPr lang="en-US" dirty="0" smtClean="0"/>
              <a:t>Engage </a:t>
            </a:r>
            <a:r>
              <a:rPr lang="en-US" dirty="0"/>
              <a:t>in a particular action?  </a:t>
            </a:r>
            <a:endParaRPr lang="en-US" dirty="0" smtClean="0"/>
          </a:p>
          <a:p>
            <a:pPr>
              <a:buNone/>
            </a:pPr>
            <a:endParaRPr lang="en-US" dirty="0"/>
          </a:p>
          <a:p>
            <a:pPr>
              <a:buNone/>
            </a:pPr>
            <a:r>
              <a:rPr lang="en-US" i="1" dirty="0" smtClean="0">
                <a:solidFill>
                  <a:schemeClr val="accent2"/>
                </a:solidFill>
              </a:rPr>
              <a:t>Information </a:t>
            </a:r>
            <a:r>
              <a:rPr lang="en-US" i="1" dirty="0">
                <a:solidFill>
                  <a:schemeClr val="accent2"/>
                </a:solidFill>
              </a:rPr>
              <a:t>pretending to objectify but possessing a hidden agenda of persuasion or a </a:t>
            </a:r>
            <a:r>
              <a:rPr lang="en-US" i="1" dirty="0" smtClean="0">
                <a:solidFill>
                  <a:schemeClr val="accent2"/>
                </a:solidFill>
              </a:rPr>
              <a:t>hidden bias </a:t>
            </a:r>
            <a:r>
              <a:rPr lang="en-US" i="1" dirty="0">
                <a:solidFill>
                  <a:schemeClr val="accent2"/>
                </a:solidFill>
              </a:rPr>
              <a:t>is among the most common kind of information in our culture</a:t>
            </a:r>
            <a:r>
              <a:rPr lang="en-US" i="1" dirty="0" smtClean="0">
                <a:solidFill>
                  <a:schemeClr val="accent2"/>
                </a:solidFill>
              </a:rPr>
              <a:t>.</a:t>
            </a:r>
          </a:p>
          <a:p>
            <a:pPr>
              <a:buNone/>
            </a:pPr>
            <a:endParaRPr lang="en-US" dirty="0"/>
          </a:p>
          <a:p>
            <a:pPr>
              <a:buNone/>
            </a:pPr>
            <a:r>
              <a:rPr lang="en-US" dirty="0" smtClean="0">
                <a:hlinkClick r:id="rId2"/>
              </a:rPr>
              <a:t>Herbal Remedies</a:t>
            </a:r>
            <a:endParaRPr lang="en-US" dirty="0"/>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Indicators of a Lack of Accuracy:</a:t>
            </a:r>
            <a:br>
              <a:rPr lang="en-US" dirty="0" smtClean="0"/>
            </a:br>
            <a:endParaRPr lang="en-US" dirty="0"/>
          </a:p>
        </p:txBody>
      </p:sp>
      <p:sp>
        <p:nvSpPr>
          <p:cNvPr id="3" name="Content Placeholder 2"/>
          <p:cNvSpPr>
            <a:spLocks noGrp="1"/>
          </p:cNvSpPr>
          <p:nvPr>
            <p:ph idx="1"/>
          </p:nvPr>
        </p:nvSpPr>
        <p:spPr/>
        <p:txBody>
          <a:bodyPr>
            <a:normAutofit/>
          </a:bodyPr>
          <a:lstStyle/>
          <a:p>
            <a:pPr>
              <a:buNone/>
            </a:pPr>
            <a:r>
              <a:rPr lang="en-US" dirty="0" smtClean="0"/>
              <a:t>No </a:t>
            </a:r>
            <a:r>
              <a:rPr lang="en-US" dirty="0"/>
              <a:t>date on the </a:t>
            </a:r>
            <a:r>
              <a:rPr lang="en-US" dirty="0" smtClean="0"/>
              <a:t>document</a:t>
            </a:r>
          </a:p>
          <a:p>
            <a:pPr>
              <a:buNone/>
            </a:pPr>
            <a:endParaRPr lang="en-US" dirty="0"/>
          </a:p>
          <a:p>
            <a:pPr>
              <a:buNone/>
            </a:pPr>
            <a:r>
              <a:rPr lang="en-US" dirty="0" smtClean="0"/>
              <a:t>Vague </a:t>
            </a:r>
            <a:r>
              <a:rPr lang="en-US" dirty="0"/>
              <a:t>or sweeping </a:t>
            </a:r>
            <a:r>
              <a:rPr lang="en-US" dirty="0" smtClean="0"/>
              <a:t>generalizations</a:t>
            </a:r>
          </a:p>
          <a:p>
            <a:pPr>
              <a:buNone/>
            </a:pPr>
            <a:endParaRPr lang="en-US" dirty="0"/>
          </a:p>
          <a:p>
            <a:pPr>
              <a:buNone/>
            </a:pPr>
            <a:r>
              <a:rPr lang="en-US" dirty="0" smtClean="0"/>
              <a:t>Old </a:t>
            </a:r>
            <a:r>
              <a:rPr lang="en-US" dirty="0"/>
              <a:t>date on information that changes </a:t>
            </a:r>
            <a:r>
              <a:rPr lang="en-US" dirty="0" smtClean="0"/>
              <a:t>rapidly</a:t>
            </a:r>
          </a:p>
          <a:p>
            <a:pPr>
              <a:buNone/>
            </a:pPr>
            <a:endParaRPr lang="en-US" dirty="0"/>
          </a:p>
          <a:p>
            <a:pPr>
              <a:buNone/>
            </a:pPr>
            <a:r>
              <a:rPr lang="en-US" dirty="0" smtClean="0"/>
              <a:t>Very </a:t>
            </a:r>
            <a:r>
              <a:rPr lang="en-US" dirty="0"/>
              <a:t>one sided view that does not acknowledge opposing views or respond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Internet Situation…</a:t>
            </a:r>
            <a:endParaRPr lang="en-US" dirty="0"/>
          </a:p>
        </p:txBody>
      </p:sp>
      <p:sp>
        <p:nvSpPr>
          <p:cNvPr id="3" name="Content Placeholder 2"/>
          <p:cNvSpPr>
            <a:spLocks noGrp="1"/>
          </p:cNvSpPr>
          <p:nvPr>
            <p:ph idx="1"/>
          </p:nvPr>
        </p:nvSpPr>
        <p:spPr/>
        <p:txBody>
          <a:bodyPr/>
          <a:lstStyle/>
          <a:p>
            <a:pPr>
              <a:buNone/>
            </a:pPr>
            <a:r>
              <a:rPr lang="en-US" dirty="0" smtClean="0"/>
              <a:t>A wide </a:t>
            </a:r>
            <a:r>
              <a:rPr lang="en-US" dirty="0"/>
              <a:t>range of </a:t>
            </a:r>
            <a:r>
              <a:rPr lang="en-US" dirty="0" smtClean="0"/>
              <a:t>materials are readily available.</a:t>
            </a:r>
          </a:p>
          <a:p>
            <a:pPr>
              <a:buNone/>
            </a:pPr>
            <a:endParaRPr lang="en-US" dirty="0"/>
          </a:p>
          <a:p>
            <a:r>
              <a:rPr lang="en-US" dirty="0" smtClean="0"/>
              <a:t>Anyone can post!</a:t>
            </a:r>
          </a:p>
          <a:p>
            <a:pPr>
              <a:buNone/>
            </a:pPr>
            <a:r>
              <a:rPr lang="en-US" dirty="0" smtClean="0"/>
              <a:t>		no </a:t>
            </a:r>
            <a:r>
              <a:rPr lang="en-US" dirty="0"/>
              <a:t>one approves content before it is </a:t>
            </a:r>
            <a:r>
              <a:rPr lang="en-US" dirty="0" smtClean="0"/>
              <a:t/>
            </a:r>
            <a:br>
              <a:rPr lang="en-US" dirty="0" smtClean="0"/>
            </a:br>
            <a:r>
              <a:rPr lang="en-US" dirty="0" smtClean="0"/>
              <a:t>	made public</a:t>
            </a:r>
            <a:endParaRPr lang="en-US" dirty="0"/>
          </a:p>
          <a:p>
            <a:r>
              <a:rPr lang="en-US" dirty="0" smtClean="0"/>
              <a:t>The searcher </a:t>
            </a:r>
            <a:r>
              <a:rPr lang="en-US" dirty="0"/>
              <a:t>must evaluate what has been located </a:t>
            </a:r>
            <a:endParaRPr lang="en-US" dirty="0" smtClean="0"/>
          </a:p>
          <a:p>
            <a:endParaRPr lang="en-US" dirty="0"/>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 of C.A.R.S.</a:t>
            </a:r>
            <a:endParaRPr lang="en-US" dirty="0"/>
          </a:p>
        </p:txBody>
      </p:sp>
      <p:sp>
        <p:nvSpPr>
          <p:cNvPr id="3" name="Content Placeholder 2"/>
          <p:cNvSpPr>
            <a:spLocks noGrp="1"/>
          </p:cNvSpPr>
          <p:nvPr>
            <p:ph idx="1"/>
          </p:nvPr>
        </p:nvSpPr>
        <p:spPr/>
        <p:txBody>
          <a:bodyPr>
            <a:normAutofit/>
          </a:bodyPr>
          <a:lstStyle/>
          <a:p>
            <a:pPr>
              <a:buNone/>
            </a:pPr>
            <a:r>
              <a:rPr lang="en-US" dirty="0"/>
              <a:t>Reasonableness:  </a:t>
            </a:r>
          </a:p>
          <a:p>
            <a:pPr>
              <a:buNone/>
            </a:pPr>
            <a:endParaRPr lang="en-US" dirty="0" smtClean="0"/>
          </a:p>
          <a:p>
            <a:pPr>
              <a:buNone/>
            </a:pPr>
            <a:r>
              <a:rPr lang="en-US" dirty="0" smtClean="0"/>
              <a:t>	The source is </a:t>
            </a:r>
            <a:r>
              <a:rPr lang="en-US" dirty="0"/>
              <a:t>fair, balanced, objective, reasoned, </a:t>
            </a:r>
            <a:r>
              <a:rPr lang="en-US" dirty="0" smtClean="0"/>
              <a:t>without conflict </a:t>
            </a:r>
            <a:r>
              <a:rPr lang="en-US" dirty="0"/>
              <a:t>of interest, </a:t>
            </a:r>
            <a:r>
              <a:rPr lang="en-US" dirty="0" smtClean="0"/>
              <a:t>has absence </a:t>
            </a:r>
            <a:r>
              <a:rPr lang="en-US" dirty="0"/>
              <a:t>of fallacies </a:t>
            </a:r>
            <a:r>
              <a:rPr lang="en-US" dirty="0" smtClean="0"/>
              <a:t>without a slanted </a:t>
            </a:r>
            <a:r>
              <a:rPr lang="en-US" dirty="0"/>
              <a:t>tone.  </a:t>
            </a:r>
          </a:p>
          <a:p>
            <a:pPr>
              <a:buNone/>
            </a:pPr>
            <a:endParaRPr lang="en-US" dirty="0" smtClean="0"/>
          </a:p>
          <a:p>
            <a:pPr>
              <a:buNone/>
            </a:pPr>
            <a:r>
              <a:rPr lang="en-US" dirty="0" smtClean="0"/>
              <a:t>	Goal</a:t>
            </a:r>
            <a:r>
              <a:rPr lang="en-US" dirty="0"/>
              <a:t>:  </a:t>
            </a:r>
            <a:r>
              <a:rPr lang="en-US" dirty="0" smtClean="0"/>
              <a:t/>
            </a:r>
            <a:br>
              <a:rPr lang="en-US" dirty="0" smtClean="0"/>
            </a:br>
            <a:r>
              <a:rPr lang="en-US" dirty="0" smtClean="0"/>
              <a:t/>
            </a:r>
            <a:br>
              <a:rPr lang="en-US" dirty="0" smtClean="0"/>
            </a:br>
            <a:r>
              <a:rPr lang="en-US" dirty="0" smtClean="0"/>
              <a:t>The source engages </a:t>
            </a:r>
            <a:r>
              <a:rPr lang="en-US" dirty="0"/>
              <a:t>the subject thoughtfully and reasonably, concerned with truth</a:t>
            </a:r>
            <a:r>
              <a:rPr lang="en-US" dirty="0" smtClean="0"/>
              <a: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Fairness - Objectivity</a:t>
            </a:r>
            <a:endParaRPr lang="en-US" dirty="0"/>
          </a:p>
        </p:txBody>
      </p:sp>
      <p:sp>
        <p:nvSpPr>
          <p:cNvPr id="3" name="Content Placeholder 2"/>
          <p:cNvSpPr>
            <a:spLocks noGrp="1"/>
          </p:cNvSpPr>
          <p:nvPr>
            <p:ph idx="1"/>
          </p:nvPr>
        </p:nvSpPr>
        <p:spPr/>
        <p:txBody>
          <a:bodyPr>
            <a:normAutofit/>
          </a:bodyPr>
          <a:lstStyle/>
          <a:p>
            <a:pPr>
              <a:buNone/>
            </a:pPr>
            <a:r>
              <a:rPr lang="en-US" dirty="0" smtClean="0"/>
              <a:t>A </a:t>
            </a:r>
            <a:r>
              <a:rPr lang="en-US" dirty="0"/>
              <a:t>balanced, reasoned argument not selected or slanted.  Look for a calm tone, </a:t>
            </a:r>
            <a:r>
              <a:rPr lang="en-US" dirty="0" smtClean="0"/>
              <a:t>presenting </a:t>
            </a:r>
            <a:r>
              <a:rPr lang="en-US" dirty="0"/>
              <a:t>the material without emotional appeals.  </a:t>
            </a:r>
            <a:endParaRPr lang="en-US" dirty="0" smtClean="0"/>
          </a:p>
          <a:p>
            <a:pPr>
              <a:buNone/>
            </a:pPr>
            <a:endParaRPr lang="en-US" dirty="0"/>
          </a:p>
          <a:p>
            <a:pPr>
              <a:buNone/>
            </a:pPr>
            <a:r>
              <a:rPr lang="en-US" dirty="0" smtClean="0"/>
              <a:t>Angry</a:t>
            </a:r>
            <a:r>
              <a:rPr lang="en-US" dirty="0"/>
              <a:t>, hateful, critical, </a:t>
            </a:r>
            <a:r>
              <a:rPr lang="en-US" dirty="0" smtClean="0"/>
              <a:t>spiteful </a:t>
            </a:r>
            <a:r>
              <a:rPr lang="en-US" dirty="0"/>
              <a:t>tones betray an unfair argument and may be trying to manipulate your </a:t>
            </a:r>
            <a:r>
              <a:rPr lang="en-US" dirty="0" smtClean="0"/>
              <a:t>thinking.</a:t>
            </a:r>
          </a:p>
          <a:p>
            <a:pPr>
              <a:buNone/>
            </a:pPr>
            <a:endParaRPr lang="en-US" dirty="0"/>
          </a:p>
          <a:p>
            <a:pPr>
              <a:buNone/>
            </a:pPr>
            <a:r>
              <a:rPr lang="en-US" dirty="0"/>
              <a:t>Look for conflict of interest especially on sites that can stand to gain politically or </a:t>
            </a:r>
            <a:r>
              <a:rPr lang="en-US" dirty="0" smtClean="0"/>
              <a:t>financially</a:t>
            </a:r>
            <a:r>
              <a:rPr lang="en-US" dirty="0"/>
              <a:t>.</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Moderateness</a:t>
            </a:r>
            <a:endParaRPr lang="en-US" dirty="0"/>
          </a:p>
        </p:txBody>
      </p:sp>
      <p:sp>
        <p:nvSpPr>
          <p:cNvPr id="3" name="Content Placeholder 2"/>
          <p:cNvSpPr>
            <a:spLocks noGrp="1"/>
          </p:cNvSpPr>
          <p:nvPr>
            <p:ph idx="1"/>
          </p:nvPr>
        </p:nvSpPr>
        <p:spPr>
          <a:xfrm>
            <a:off x="457200" y="1600200"/>
            <a:ext cx="8229600" cy="4724400"/>
          </a:xfrm>
        </p:spPr>
        <p:txBody>
          <a:bodyPr>
            <a:noAutofit/>
          </a:bodyPr>
          <a:lstStyle/>
          <a:p>
            <a:pPr>
              <a:buNone/>
            </a:pPr>
            <a:r>
              <a:rPr lang="en-US" sz="1600" dirty="0" smtClean="0"/>
              <a:t>Test </a:t>
            </a:r>
            <a:r>
              <a:rPr lang="en-US" sz="1600" dirty="0"/>
              <a:t>the information against how the world really is.  Most truths are ordinary.  If a </a:t>
            </a:r>
            <a:r>
              <a:rPr lang="en-US" sz="1600" dirty="0" smtClean="0"/>
              <a:t>claim </a:t>
            </a:r>
            <a:r>
              <a:rPr lang="en-US" sz="1600" dirty="0"/>
              <a:t>is hard to believe, use caution and demand more evidence than you might </a:t>
            </a:r>
            <a:r>
              <a:rPr lang="en-US" sz="1600" dirty="0" smtClean="0"/>
              <a:t>require for </a:t>
            </a:r>
            <a:r>
              <a:rPr lang="en-US" sz="1600" dirty="0"/>
              <a:t>a lesser claim.  </a:t>
            </a:r>
          </a:p>
          <a:p>
            <a:pPr>
              <a:buNone/>
            </a:pPr>
            <a:endParaRPr lang="en-US" sz="1600" dirty="0" smtClean="0"/>
          </a:p>
          <a:p>
            <a:pPr>
              <a:buNone/>
            </a:pPr>
            <a:r>
              <a:rPr lang="en-US" sz="1600" dirty="0" smtClean="0"/>
              <a:t>Is </a:t>
            </a:r>
            <a:r>
              <a:rPr lang="en-US" sz="1600" dirty="0"/>
              <a:t>the information </a:t>
            </a:r>
            <a:r>
              <a:rPr lang="en-US" sz="1600" dirty="0" smtClean="0"/>
              <a:t>believable?</a:t>
            </a:r>
          </a:p>
          <a:p>
            <a:pPr>
              <a:buNone/>
            </a:pPr>
            <a:endParaRPr lang="en-US" sz="1600" dirty="0" smtClean="0"/>
          </a:p>
          <a:p>
            <a:pPr>
              <a:buNone/>
            </a:pPr>
            <a:r>
              <a:rPr lang="en-US" sz="1600" dirty="0" smtClean="0"/>
              <a:t>Does </a:t>
            </a:r>
            <a:r>
              <a:rPr lang="en-US" sz="1600" dirty="0"/>
              <a:t>it make </a:t>
            </a:r>
            <a:r>
              <a:rPr lang="en-US" sz="1600" dirty="0" smtClean="0"/>
              <a:t>sense?</a:t>
            </a:r>
          </a:p>
          <a:p>
            <a:pPr>
              <a:buNone/>
            </a:pPr>
            <a:endParaRPr lang="en-US" sz="1600" dirty="0" smtClean="0"/>
          </a:p>
          <a:p>
            <a:pPr>
              <a:buNone/>
            </a:pPr>
            <a:r>
              <a:rPr lang="en-US" sz="1600" dirty="0" smtClean="0"/>
              <a:t>Does it seem </a:t>
            </a:r>
            <a:r>
              <a:rPr lang="en-US" sz="1600" dirty="0"/>
              <a:t>to conflict with what you know</a:t>
            </a:r>
            <a:r>
              <a:rPr lang="en-US" sz="1600" dirty="0" smtClean="0"/>
              <a:t>?</a:t>
            </a:r>
          </a:p>
          <a:p>
            <a:pPr>
              <a:buNone/>
            </a:pPr>
            <a:endParaRPr lang="en-US" sz="1600" dirty="0" smtClean="0"/>
          </a:p>
          <a:p>
            <a:pPr>
              <a:buNone/>
            </a:pPr>
            <a:r>
              <a:rPr lang="en-US" sz="1600" dirty="0" smtClean="0">
                <a:hlinkClick r:id="rId2"/>
              </a:rPr>
              <a:t>Lasik at Home</a:t>
            </a:r>
            <a:endParaRPr lang="en-US" sz="1600" dirty="0" smtClean="0"/>
          </a:p>
          <a:p>
            <a:pPr>
              <a:buNone/>
            </a:pPr>
            <a:endParaRPr lang="en-US" sz="1600" dirty="0" smtClean="0"/>
          </a:p>
          <a:p>
            <a:pPr>
              <a:buNone/>
            </a:pPr>
            <a:r>
              <a:rPr lang="en-US" sz="1600" dirty="0" smtClean="0">
                <a:hlinkClick r:id="rId3"/>
              </a:rPr>
              <a:t>Mankato, MN</a:t>
            </a:r>
            <a:endParaRPr lang="en-US" sz="1600" dirty="0" smtClean="0"/>
          </a:p>
          <a:p>
            <a:pPr>
              <a:buNone/>
            </a:pPr>
            <a:endParaRPr lang="en-US" sz="1600" dirty="0"/>
          </a:p>
          <a:p>
            <a:pPr>
              <a:buNone/>
            </a:pPr>
            <a:r>
              <a:rPr lang="en-US" sz="1600" dirty="0" smtClean="0">
                <a:hlinkClick r:id="rId4"/>
              </a:rPr>
              <a:t>Dog Island</a:t>
            </a:r>
            <a:endParaRPr lang="en-US" sz="1600" dirty="0" smtClean="0"/>
          </a:p>
          <a:p>
            <a:pPr>
              <a:buNone/>
            </a:pPr>
            <a:endParaRPr lang="en-US" sz="1600" dirty="0"/>
          </a:p>
          <a:p>
            <a:pPr>
              <a:buNone/>
            </a:pPr>
            <a:r>
              <a:rPr lang="en-US" sz="1600" dirty="0" smtClean="0">
                <a:hlinkClick r:id="rId5"/>
              </a:rPr>
              <a:t>Aluminum Foil Deflector Beanie</a:t>
            </a:r>
            <a:endParaRPr lang="en-US" sz="1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Consistency</a:t>
            </a:r>
            <a:endParaRPr lang="en-US" dirty="0"/>
          </a:p>
        </p:txBody>
      </p:sp>
      <p:sp>
        <p:nvSpPr>
          <p:cNvPr id="3" name="Content Placeholder 2"/>
          <p:cNvSpPr>
            <a:spLocks noGrp="1"/>
          </p:cNvSpPr>
          <p:nvPr>
            <p:ph idx="1"/>
          </p:nvPr>
        </p:nvSpPr>
        <p:spPr/>
        <p:txBody>
          <a:bodyPr>
            <a:normAutofit/>
          </a:bodyPr>
          <a:lstStyle/>
          <a:p>
            <a:pPr>
              <a:buNone/>
            </a:pPr>
            <a:r>
              <a:rPr lang="en-US" dirty="0" smtClean="0"/>
              <a:t>The </a:t>
            </a:r>
            <a:r>
              <a:rPr lang="en-US" dirty="0"/>
              <a:t>consistency test simply requires that the argument or information does not </a:t>
            </a:r>
            <a:r>
              <a:rPr lang="en-US" dirty="0" smtClean="0"/>
              <a:t>contradict </a:t>
            </a:r>
            <a:r>
              <a:rPr lang="en-US" dirty="0"/>
              <a:t>itself.  </a:t>
            </a:r>
            <a:endParaRPr lang="en-US" dirty="0" smtClean="0"/>
          </a:p>
          <a:p>
            <a:pPr>
              <a:buNone/>
            </a:pPr>
            <a:endParaRPr lang="en-US" dirty="0" smtClean="0"/>
          </a:p>
          <a:p>
            <a:pPr>
              <a:buNone/>
            </a:pPr>
            <a:r>
              <a:rPr lang="en-US" dirty="0" smtClean="0"/>
              <a:t>Sometimes </a:t>
            </a:r>
            <a:r>
              <a:rPr lang="en-US" dirty="0"/>
              <a:t>when people </a:t>
            </a:r>
            <a:r>
              <a:rPr lang="en-US" dirty="0" smtClean="0"/>
              <a:t>spin </a:t>
            </a:r>
            <a:r>
              <a:rPr lang="en-US" dirty="0"/>
              <a:t>falsehoods or distort the truth,  </a:t>
            </a:r>
            <a:r>
              <a:rPr lang="en-US" dirty="0" smtClean="0"/>
              <a:t>inconsistencies </a:t>
            </a:r>
            <a:r>
              <a:rPr lang="en-US" dirty="0"/>
              <a:t>or even contradictions show up.  </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Worldview</a:t>
            </a:r>
            <a:endParaRPr lang="en-US" dirty="0"/>
          </a:p>
        </p:txBody>
      </p:sp>
      <p:sp>
        <p:nvSpPr>
          <p:cNvPr id="3" name="Content Placeholder 2"/>
          <p:cNvSpPr>
            <a:spLocks noGrp="1"/>
          </p:cNvSpPr>
          <p:nvPr>
            <p:ph idx="1"/>
          </p:nvPr>
        </p:nvSpPr>
        <p:spPr/>
        <p:txBody>
          <a:bodyPr/>
          <a:lstStyle/>
          <a:p>
            <a:pPr>
              <a:buNone/>
            </a:pPr>
            <a:r>
              <a:rPr lang="en-US" dirty="0" smtClean="0"/>
              <a:t>A </a:t>
            </a:r>
            <a:r>
              <a:rPr lang="en-US" dirty="0"/>
              <a:t>writer’s view of the world </a:t>
            </a:r>
            <a:r>
              <a:rPr lang="en-US" dirty="0" smtClean="0"/>
              <a:t>- political</a:t>
            </a:r>
            <a:r>
              <a:rPr lang="en-US" dirty="0"/>
              <a:t>, economic, religious –including anti-religious- and </a:t>
            </a:r>
            <a:r>
              <a:rPr lang="en-US" dirty="0" smtClean="0"/>
              <a:t>philosophical </a:t>
            </a:r>
            <a:r>
              <a:rPr lang="en-US" dirty="0"/>
              <a:t>often influences his or her writing profoundly.  </a:t>
            </a:r>
            <a:endParaRPr lang="en-US" dirty="0" smtClean="0"/>
          </a:p>
          <a:p>
            <a:pPr>
              <a:buNone/>
            </a:pPr>
            <a:endParaRPr lang="en-US" dirty="0"/>
          </a:p>
          <a:p>
            <a:pPr>
              <a:buNone/>
            </a:pPr>
            <a:r>
              <a:rPr lang="en-US" dirty="0" smtClean="0"/>
              <a:t>Look </a:t>
            </a:r>
            <a:r>
              <a:rPr lang="en-US" dirty="0"/>
              <a:t>for slant, issues 	</a:t>
            </a:r>
            <a:r>
              <a:rPr lang="en-US" dirty="0" smtClean="0"/>
              <a:t>raised</a:t>
            </a:r>
            <a:r>
              <a:rPr lang="en-US" dirty="0"/>
              <a:t>, issues ignored, fairness to opponents, kinds of examples, and so forth.</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Indicators of Lack of Reasonableness</a:t>
            </a:r>
            <a:endParaRPr lang="en-US" dirty="0"/>
          </a:p>
        </p:txBody>
      </p:sp>
      <p:sp>
        <p:nvSpPr>
          <p:cNvPr id="3" name="Content Placeholder 2"/>
          <p:cNvSpPr>
            <a:spLocks noGrp="1"/>
          </p:cNvSpPr>
          <p:nvPr>
            <p:ph idx="1"/>
          </p:nvPr>
        </p:nvSpPr>
        <p:spPr/>
        <p:txBody>
          <a:bodyPr>
            <a:normAutofit fontScale="85000" lnSpcReduction="20000"/>
          </a:bodyPr>
          <a:lstStyle/>
          <a:p>
            <a:pPr>
              <a:buNone/>
            </a:pPr>
            <a:endParaRPr lang="en-US" dirty="0" smtClean="0"/>
          </a:p>
          <a:p>
            <a:pPr>
              <a:buNone/>
            </a:pPr>
            <a:r>
              <a:rPr lang="en-US" dirty="0" smtClean="0"/>
              <a:t>Intemperate </a:t>
            </a:r>
            <a:r>
              <a:rPr lang="en-US" dirty="0"/>
              <a:t>tone or language:  (“stupid jerks,” “shrill cries of my extremist opponents”	</a:t>
            </a:r>
            <a:endParaRPr lang="en-US" dirty="0" smtClean="0"/>
          </a:p>
          <a:p>
            <a:pPr>
              <a:buNone/>
            </a:pPr>
            <a:endParaRPr lang="en-US" dirty="0"/>
          </a:p>
          <a:p>
            <a:pPr>
              <a:buNone/>
            </a:pPr>
            <a:r>
              <a:rPr lang="en-US" dirty="0" smtClean="0"/>
              <a:t>Over </a:t>
            </a:r>
            <a:r>
              <a:rPr lang="en-US" dirty="0"/>
              <a:t>claims (“Thousands of children are murdered every day in the United States.”</a:t>
            </a:r>
            <a:br>
              <a:rPr lang="en-US" dirty="0"/>
            </a:br>
            <a:r>
              <a:rPr lang="en-US" dirty="0"/>
              <a:t>		</a:t>
            </a:r>
          </a:p>
          <a:p>
            <a:pPr>
              <a:buNone/>
            </a:pPr>
            <a:r>
              <a:rPr lang="en-US" dirty="0"/>
              <a:t>Sweeping statements of excessive significance (This is the most important idea ever </a:t>
            </a:r>
            <a:r>
              <a:rPr lang="en-US" dirty="0" smtClean="0"/>
              <a:t>conceived</a:t>
            </a:r>
            <a:r>
              <a:rPr lang="en-US" dirty="0"/>
              <a:t>.”)</a:t>
            </a:r>
            <a:br>
              <a:rPr lang="en-US" dirty="0"/>
            </a:br>
            <a:r>
              <a:rPr lang="en-US" dirty="0"/>
              <a:t>		</a:t>
            </a:r>
          </a:p>
          <a:p>
            <a:pPr>
              <a:buNone/>
            </a:pPr>
            <a:r>
              <a:rPr lang="en-US" dirty="0"/>
              <a:t>Conflict of Interest:  (“Welcome to the Old Stogie Tobacco Company Home Page.”  To read our </a:t>
            </a:r>
            <a:r>
              <a:rPr lang="en-US" dirty="0" smtClean="0"/>
              <a:t>report</a:t>
            </a:r>
            <a:r>
              <a:rPr lang="en-US" dirty="0"/>
              <a:t>, ‘Cigarettes Make You Life Longer,’ click here</a:t>
            </a:r>
            <a:r>
              <a:rPr lang="en-US" dirty="0" smtClean="0"/>
              <a:t>.”)</a:t>
            </a:r>
            <a:endParaRPr lang="en-US" dirty="0"/>
          </a:p>
          <a:p>
            <a:pPr>
              <a:buNone/>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 of C.A.R.S</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t>Support:</a:t>
            </a:r>
            <a:br>
              <a:rPr lang="en-US" dirty="0" smtClean="0"/>
            </a:br>
            <a:endParaRPr lang="en-US" dirty="0"/>
          </a:p>
          <a:p>
            <a:pPr>
              <a:buNone/>
            </a:pPr>
            <a:r>
              <a:rPr lang="en-US" dirty="0"/>
              <a:t>	</a:t>
            </a:r>
            <a:r>
              <a:rPr lang="en-US" dirty="0" smtClean="0"/>
              <a:t>The source lists </a:t>
            </a:r>
            <a:r>
              <a:rPr lang="en-US" dirty="0"/>
              <a:t>other sources, contact information, available corroboration, claims supported, </a:t>
            </a:r>
            <a:r>
              <a:rPr lang="en-US" dirty="0" smtClean="0"/>
              <a:t>with </a:t>
            </a:r>
            <a:r>
              <a:rPr lang="en-US" dirty="0"/>
              <a:t>documentation supplied.</a:t>
            </a:r>
          </a:p>
          <a:p>
            <a:pPr>
              <a:buNone/>
            </a:pPr>
            <a:endParaRPr lang="en-US" dirty="0"/>
          </a:p>
          <a:p>
            <a:pPr>
              <a:buNone/>
            </a:pPr>
            <a:r>
              <a:rPr lang="en-US" dirty="0" smtClean="0"/>
              <a:t>Goal</a:t>
            </a:r>
            <a:r>
              <a:rPr lang="en-US" dirty="0"/>
              <a:t>:  </a:t>
            </a:r>
            <a:r>
              <a:rPr lang="en-US" dirty="0" smtClean="0"/>
              <a:t/>
            </a:r>
            <a:br>
              <a:rPr lang="en-US" dirty="0" smtClean="0"/>
            </a:br>
            <a:r>
              <a:rPr lang="en-US" dirty="0" smtClean="0"/>
              <a:t/>
            </a:r>
            <a:br>
              <a:rPr lang="en-US" dirty="0" smtClean="0"/>
            </a:br>
            <a:r>
              <a:rPr lang="en-US" dirty="0" smtClean="0"/>
              <a:t>The source provides </a:t>
            </a:r>
            <a:r>
              <a:rPr lang="en-US" dirty="0"/>
              <a:t>convincing evidence for the claims made, a source that can </a:t>
            </a:r>
            <a:r>
              <a:rPr lang="en-US" dirty="0" smtClean="0"/>
              <a:t>be triangulated </a:t>
            </a:r>
            <a:r>
              <a:rPr lang="en-US" dirty="0"/>
              <a:t>(find at least two other sources that support </a:t>
            </a:r>
            <a:r>
              <a:rPr lang="en-US" dirty="0" smtClean="0"/>
              <a:t>it).</a:t>
            </a:r>
            <a:endParaRPr lang="en-US" dirty="0"/>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Much Information Comes From Other Sources…</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Citing sources </a:t>
            </a:r>
            <a:r>
              <a:rPr lang="en-US" dirty="0"/>
              <a:t>strengthens the credibility of information.  </a:t>
            </a:r>
          </a:p>
          <a:p>
            <a:pPr>
              <a:buNone/>
            </a:pPr>
            <a:endParaRPr lang="en-US" dirty="0" smtClean="0"/>
          </a:p>
          <a:p>
            <a:pPr>
              <a:buNone/>
            </a:pPr>
            <a:r>
              <a:rPr lang="en-US" dirty="0" smtClean="0"/>
              <a:t>Where </a:t>
            </a:r>
            <a:r>
              <a:rPr lang="en-US" dirty="0"/>
              <a:t>did this information come </a:t>
            </a:r>
            <a:r>
              <a:rPr lang="en-US" dirty="0" smtClean="0"/>
              <a:t>from?</a:t>
            </a:r>
          </a:p>
          <a:p>
            <a:pPr>
              <a:buNone/>
            </a:pPr>
            <a:r>
              <a:rPr lang="en-US" dirty="0" smtClean="0"/>
              <a:t>What </a:t>
            </a:r>
            <a:r>
              <a:rPr lang="en-US" dirty="0"/>
              <a:t>sources did the author </a:t>
            </a:r>
            <a:r>
              <a:rPr lang="en-US" dirty="0" smtClean="0"/>
              <a:t>use?</a:t>
            </a:r>
          </a:p>
          <a:p>
            <a:pPr>
              <a:buNone/>
            </a:pPr>
            <a:r>
              <a:rPr lang="en-US" dirty="0" smtClean="0"/>
              <a:t>Are </a:t>
            </a:r>
            <a:r>
              <a:rPr lang="en-US" dirty="0"/>
              <a:t>the sources </a:t>
            </a:r>
            <a:r>
              <a:rPr lang="en-US" dirty="0" smtClean="0"/>
              <a:t>listed?</a:t>
            </a:r>
          </a:p>
          <a:p>
            <a:pPr>
              <a:buNone/>
            </a:pPr>
            <a:r>
              <a:rPr lang="en-US" dirty="0" smtClean="0"/>
              <a:t>Did </a:t>
            </a:r>
            <a:r>
              <a:rPr lang="en-US" dirty="0"/>
              <a:t>the author provide contact information in case you want to discuss an issue or request </a:t>
            </a:r>
            <a:r>
              <a:rPr lang="en-US" dirty="0" smtClean="0"/>
              <a:t>further clarification?</a:t>
            </a:r>
          </a:p>
          <a:p>
            <a:pPr>
              <a:buNone/>
            </a:pPr>
            <a:r>
              <a:rPr lang="en-US" dirty="0" smtClean="0"/>
              <a:t>What </a:t>
            </a:r>
            <a:r>
              <a:rPr lang="en-US" dirty="0"/>
              <a:t>kind of support for the information is </a:t>
            </a:r>
            <a:r>
              <a:rPr lang="en-US" dirty="0" smtClean="0"/>
              <a:t>given?</a:t>
            </a:r>
          </a:p>
          <a:p>
            <a:pPr>
              <a:buNone/>
            </a:pPr>
            <a:r>
              <a:rPr lang="en-US" dirty="0" smtClean="0"/>
              <a:t>How </a:t>
            </a:r>
            <a:r>
              <a:rPr lang="en-US" dirty="0"/>
              <a:t>does the writer know this?</a:t>
            </a:r>
          </a:p>
          <a:p>
            <a:pPr>
              <a:buNone/>
            </a:pPr>
            <a:r>
              <a:rPr lang="en-US" dirty="0"/>
              <a:t>Statistics need to be verifiable.  </a:t>
            </a:r>
          </a:p>
          <a:p>
            <a:pPr>
              <a:buNone/>
            </a:pPr>
            <a:r>
              <a:rPr lang="en-US" dirty="0"/>
              <a:t>Distinguish between fact and advertising.</a:t>
            </a:r>
          </a:p>
          <a:p>
            <a:pPr>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Corroboration</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Do </a:t>
            </a:r>
            <a:r>
              <a:rPr lang="en-US" dirty="0"/>
              <a:t>other sources support this </a:t>
            </a:r>
            <a:r>
              <a:rPr lang="en-US" dirty="0" smtClean="0"/>
              <a:t>source?</a:t>
            </a:r>
          </a:p>
          <a:p>
            <a:pPr>
              <a:buNone/>
            </a:pPr>
            <a:endParaRPr lang="en-US" dirty="0"/>
          </a:p>
          <a:p>
            <a:pPr>
              <a:buNone/>
            </a:pPr>
            <a:r>
              <a:rPr lang="en-US" dirty="0" smtClean="0"/>
              <a:t>Triangulate </a:t>
            </a:r>
            <a:r>
              <a:rPr lang="en-US" dirty="0"/>
              <a:t>findings:  find at least three sources that </a:t>
            </a:r>
            <a:r>
              <a:rPr lang="en-US" dirty="0" smtClean="0"/>
              <a:t>agree</a:t>
            </a:r>
            <a:endParaRPr lang="en-US" dirty="0"/>
          </a:p>
          <a:p>
            <a:pPr>
              <a:buNone/>
            </a:pPr>
            <a:r>
              <a:rPr lang="en-US" dirty="0" smtClean="0"/>
              <a:t>Use </a:t>
            </a:r>
            <a:r>
              <a:rPr lang="en-US" dirty="0"/>
              <a:t>information to test information</a:t>
            </a:r>
          </a:p>
          <a:p>
            <a:pPr>
              <a:buNone/>
            </a:pPr>
            <a:r>
              <a:rPr lang="en-US" dirty="0" smtClean="0"/>
              <a:t>Especially </a:t>
            </a:r>
            <a:r>
              <a:rPr lang="en-US" dirty="0"/>
              <a:t>important when information is dramatic or surprising</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Consistency</a:t>
            </a:r>
            <a:endParaRPr lang="en-US" dirty="0"/>
          </a:p>
        </p:txBody>
      </p:sp>
      <p:sp>
        <p:nvSpPr>
          <p:cNvPr id="3" name="Content Placeholder 2"/>
          <p:cNvSpPr>
            <a:spLocks noGrp="1"/>
          </p:cNvSpPr>
          <p:nvPr>
            <p:ph idx="1"/>
          </p:nvPr>
        </p:nvSpPr>
        <p:spPr/>
        <p:txBody>
          <a:bodyPr/>
          <a:lstStyle/>
          <a:p>
            <a:pPr>
              <a:buNone/>
            </a:pPr>
            <a:r>
              <a:rPr lang="en-US" dirty="0" smtClean="0"/>
              <a:t>Look </a:t>
            </a:r>
            <a:r>
              <a:rPr lang="en-US" dirty="0"/>
              <a:t>at what is familiar in an old source to what is familiar in a new source</a:t>
            </a:r>
          </a:p>
          <a:p>
            <a:pPr>
              <a:buNone/>
            </a:pPr>
            <a:endParaRPr lang="en-US" dirty="0" smtClean="0"/>
          </a:p>
          <a:p>
            <a:pPr>
              <a:buNone/>
            </a:pPr>
            <a:r>
              <a:rPr lang="en-US" dirty="0" smtClean="0"/>
              <a:t>If </a:t>
            </a:r>
            <a:r>
              <a:rPr lang="en-US" dirty="0"/>
              <a:t>it is faulty in what you know, likely it will be faulty in what you don’t </a:t>
            </a:r>
            <a:r>
              <a:rPr lang="en-US" dirty="0" smtClean="0"/>
              <a:t>know</a:t>
            </a:r>
          </a:p>
          <a:p>
            <a:pPr>
              <a:buNone/>
            </a:pPr>
            <a:endParaRPr lang="en-US" dirty="0"/>
          </a:p>
          <a:p>
            <a:pPr>
              <a:buNone/>
            </a:pPr>
            <a:r>
              <a:rPr lang="en-US" dirty="0" smtClean="0">
                <a:hlinkClick r:id="rId2"/>
              </a:rPr>
              <a:t>All About Explorers</a:t>
            </a:r>
            <a:endParaRPr lang="en-US" dirty="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All Information is Equal</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a:t>Information Exists on a Continuum of Reliability and Quality</a:t>
            </a:r>
          </a:p>
          <a:p>
            <a:pPr>
              <a:buNone/>
            </a:pPr>
            <a:endParaRPr lang="en-US" dirty="0" smtClean="0"/>
          </a:p>
          <a:p>
            <a:pPr>
              <a:buNone/>
            </a:pPr>
            <a:r>
              <a:rPr lang="en-US" dirty="0" smtClean="0"/>
              <a:t>What is Presented:</a:t>
            </a:r>
            <a:br>
              <a:rPr lang="en-US" dirty="0" smtClean="0"/>
            </a:br>
            <a:r>
              <a:rPr lang="en-US" dirty="0" smtClean="0"/>
              <a:t>Facts</a:t>
            </a:r>
            <a:r>
              <a:rPr lang="en-US" dirty="0"/>
              <a:t>, </a:t>
            </a:r>
            <a:r>
              <a:rPr lang="en-US" dirty="0" smtClean="0"/>
              <a:t>Statistics, Opinions</a:t>
            </a:r>
            <a:r>
              <a:rPr lang="en-US" dirty="0"/>
              <a:t>, Stories, </a:t>
            </a:r>
            <a:r>
              <a:rPr lang="en-US" dirty="0" smtClean="0"/>
              <a:t>Interpretations… </a:t>
            </a:r>
            <a:endParaRPr lang="en-US" dirty="0"/>
          </a:p>
          <a:p>
            <a:pPr>
              <a:buNone/>
            </a:pPr>
            <a:endParaRPr lang="en-US" dirty="0"/>
          </a:p>
          <a:p>
            <a:pPr>
              <a:buNone/>
            </a:pPr>
            <a:r>
              <a:rPr lang="en-US" dirty="0" smtClean="0"/>
              <a:t>Purposes of Information:</a:t>
            </a:r>
            <a:br>
              <a:rPr lang="en-US" dirty="0" smtClean="0"/>
            </a:br>
            <a:r>
              <a:rPr lang="en-US" dirty="0" smtClean="0"/>
              <a:t>Inform</a:t>
            </a:r>
            <a:r>
              <a:rPr lang="en-US" dirty="0"/>
              <a:t>, Persuade, Sell, Present a Viewpoint, Create or Change a Viewpoint or Belief</a:t>
            </a:r>
          </a:p>
          <a:p>
            <a:pPr>
              <a:buNone/>
            </a:pPr>
            <a:endParaRPr lang="en-US" dirty="0"/>
          </a:p>
          <a:p>
            <a:pPr>
              <a:buNone/>
            </a:pPr>
            <a:r>
              <a:rPr lang="en-US" dirty="0" smtClean="0"/>
              <a:t>Internet Information Ranges </a:t>
            </a:r>
            <a:r>
              <a:rPr lang="en-US" dirty="0"/>
              <a:t>from Very Good to Very Bad and </a:t>
            </a:r>
            <a:r>
              <a:rPr lang="en-US" dirty="0" smtClean="0"/>
              <a:t>Every </a:t>
            </a:r>
            <a:r>
              <a:rPr lang="en-US" dirty="0"/>
              <a:t>Shade In </a:t>
            </a:r>
            <a:r>
              <a:rPr lang="en-US" dirty="0" smtClean="0"/>
              <a:t>Between</a:t>
            </a:r>
            <a:endParaRPr lang="en-US" dirty="0"/>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Indicators of a Lack of Support</a:t>
            </a:r>
            <a:endParaRPr lang="en-US" dirty="0"/>
          </a:p>
        </p:txBody>
      </p:sp>
      <p:sp>
        <p:nvSpPr>
          <p:cNvPr id="3" name="Content Placeholder 2"/>
          <p:cNvSpPr>
            <a:spLocks noGrp="1"/>
          </p:cNvSpPr>
          <p:nvPr>
            <p:ph idx="1"/>
          </p:nvPr>
        </p:nvSpPr>
        <p:spPr/>
        <p:txBody>
          <a:bodyPr>
            <a:normAutofit/>
          </a:bodyPr>
          <a:lstStyle/>
          <a:p>
            <a:pPr>
              <a:buNone/>
            </a:pPr>
            <a:r>
              <a:rPr lang="en-US" dirty="0" smtClean="0"/>
              <a:t>Numbers </a:t>
            </a:r>
            <a:r>
              <a:rPr lang="en-US" dirty="0"/>
              <a:t>or statistics presented without an identified source for </a:t>
            </a:r>
            <a:r>
              <a:rPr lang="en-US" dirty="0" smtClean="0"/>
              <a:t>them</a:t>
            </a:r>
            <a:br>
              <a:rPr lang="en-US" dirty="0" smtClean="0"/>
            </a:br>
            <a:endParaRPr lang="en-US" dirty="0" smtClean="0"/>
          </a:p>
          <a:p>
            <a:pPr>
              <a:buNone/>
            </a:pPr>
            <a:r>
              <a:rPr lang="en-US" dirty="0" smtClean="0"/>
              <a:t>Absence </a:t>
            </a:r>
            <a:r>
              <a:rPr lang="en-US" dirty="0"/>
              <a:t>of source documentation when the discussion clearly needs such </a:t>
            </a:r>
            <a:r>
              <a:rPr lang="en-US" dirty="0" smtClean="0"/>
              <a:t>documentation</a:t>
            </a:r>
            <a:br>
              <a:rPr lang="en-US" dirty="0" smtClean="0"/>
            </a:br>
            <a:endParaRPr lang="en-US" dirty="0" smtClean="0"/>
          </a:p>
          <a:p>
            <a:pPr>
              <a:buNone/>
            </a:pPr>
            <a:r>
              <a:rPr lang="en-US" dirty="0" smtClean="0"/>
              <a:t>You </a:t>
            </a:r>
            <a:r>
              <a:rPr lang="en-US" dirty="0"/>
              <a:t>cannot find any other sources that present the same information or acknowledge that the same information exists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Pre-Evaluation</a:t>
            </a:r>
            <a:endParaRPr lang="en-US" dirty="0"/>
          </a:p>
        </p:txBody>
      </p:sp>
      <p:sp>
        <p:nvSpPr>
          <p:cNvPr id="3" name="Content Placeholder 2"/>
          <p:cNvSpPr>
            <a:spLocks noGrp="1"/>
          </p:cNvSpPr>
          <p:nvPr>
            <p:ph idx="1"/>
          </p:nvPr>
        </p:nvSpPr>
        <p:spPr/>
        <p:txBody>
          <a:bodyPr>
            <a:normAutofit fontScale="85000" lnSpcReduction="20000"/>
          </a:bodyPr>
          <a:lstStyle/>
          <a:p>
            <a:pPr algn="ctr">
              <a:buNone/>
            </a:pPr>
            <a:r>
              <a:rPr lang="en-US" dirty="0" smtClean="0"/>
              <a:t>“</a:t>
            </a:r>
            <a:r>
              <a:rPr lang="en-US" dirty="0"/>
              <a:t>What source or kind of source would be the most </a:t>
            </a:r>
            <a:r>
              <a:rPr lang="en-US" dirty="0" smtClean="0"/>
              <a:t>credible?”</a:t>
            </a:r>
          </a:p>
          <a:p>
            <a:pPr algn="ctr">
              <a:buNone/>
            </a:pPr>
            <a:r>
              <a:rPr lang="en-US" dirty="0" smtClean="0"/>
              <a:t/>
            </a:r>
            <a:br>
              <a:rPr lang="en-US" dirty="0" smtClean="0"/>
            </a:br>
            <a:r>
              <a:rPr lang="en-US" dirty="0" smtClean="0"/>
              <a:t>Look for:  Fair</a:t>
            </a:r>
            <a:r>
              <a:rPr lang="en-US" dirty="0"/>
              <a:t>, Objective, Lacking Hidden Motives, </a:t>
            </a:r>
            <a:r>
              <a:rPr lang="en-US" dirty="0" smtClean="0"/>
              <a:t/>
            </a:r>
            <a:br>
              <a:rPr lang="en-US" dirty="0" smtClean="0"/>
            </a:br>
            <a:r>
              <a:rPr lang="en-US" dirty="0" smtClean="0"/>
              <a:t>Showing </a:t>
            </a:r>
            <a:r>
              <a:rPr lang="en-US" dirty="0"/>
              <a:t>Quality Control</a:t>
            </a:r>
          </a:p>
          <a:p>
            <a:pPr algn="ctr">
              <a:buNone/>
            </a:pPr>
            <a:endParaRPr lang="en-US" dirty="0" smtClean="0"/>
          </a:p>
          <a:p>
            <a:pPr algn="ctr">
              <a:buNone/>
            </a:pPr>
            <a:r>
              <a:rPr lang="en-US" dirty="0" smtClean="0"/>
              <a:t>Don’t Overlook:  Prevent bias for looking at sources that agree AND disagree with your point of view.</a:t>
            </a:r>
            <a:endParaRPr lang="en-US" dirty="0"/>
          </a:p>
          <a:p>
            <a:pPr algn="ctr">
              <a:buNone/>
            </a:pPr>
            <a:endParaRPr lang="en-US" dirty="0" smtClean="0"/>
          </a:p>
          <a:p>
            <a:pPr algn="ctr">
              <a:buNone/>
            </a:pPr>
            <a:r>
              <a:rPr lang="en-US" dirty="0" smtClean="0"/>
              <a:t>Be Open-Minded:  Though it’s good </a:t>
            </a:r>
            <a:r>
              <a:rPr lang="en-US" dirty="0"/>
              <a:t>to have a sense of where you’re going, </a:t>
            </a:r>
            <a:r>
              <a:rPr lang="en-US" dirty="0" smtClean="0"/>
              <a:t>be </a:t>
            </a:r>
            <a:r>
              <a:rPr lang="en-US" dirty="0"/>
              <a:t>open to opposing ideas</a:t>
            </a:r>
          </a:p>
          <a:p>
            <a:pPr algn="ctr">
              <a:buNone/>
            </a:pPr>
            <a:endParaRPr lang="en-US" dirty="0" smtClean="0"/>
          </a:p>
          <a:p>
            <a:pPr algn="ctr">
              <a:buNone/>
            </a:pPr>
            <a:r>
              <a:rPr lang="en-US" dirty="0" smtClean="0"/>
              <a:t>Just </a:t>
            </a:r>
            <a:r>
              <a:rPr lang="en-US" dirty="0"/>
              <a:t>because a source doesn’t agree with you doesn’t </a:t>
            </a:r>
            <a:r>
              <a:rPr lang="en-US" dirty="0" smtClean="0"/>
              <a:t/>
            </a:r>
            <a:br>
              <a:rPr lang="en-US" dirty="0" smtClean="0"/>
            </a:br>
            <a:r>
              <a:rPr lang="en-US" dirty="0" smtClean="0"/>
              <a:t>make </a:t>
            </a:r>
            <a:r>
              <a:rPr lang="en-US" dirty="0"/>
              <a:t>it </a:t>
            </a:r>
            <a:r>
              <a:rPr lang="en-US" dirty="0" smtClean="0"/>
              <a:t>unreliable!</a:t>
            </a:r>
            <a:endParaRPr lang="en-US"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Look For…</a:t>
            </a:r>
            <a:endParaRPr lang="en-US" dirty="0"/>
          </a:p>
        </p:txBody>
      </p:sp>
      <p:sp>
        <p:nvSpPr>
          <p:cNvPr id="3" name="Content Placeholder 2"/>
          <p:cNvSpPr>
            <a:spLocks noGrp="1"/>
          </p:cNvSpPr>
          <p:nvPr>
            <p:ph idx="1"/>
          </p:nvPr>
        </p:nvSpPr>
        <p:spPr/>
        <p:txBody>
          <a:bodyPr/>
          <a:lstStyle/>
          <a:p>
            <a:r>
              <a:rPr lang="en-US" dirty="0"/>
              <a:t>Pick sources that offer as much of the following information as possible</a:t>
            </a:r>
            <a:r>
              <a:rPr lang="en-US" dirty="0" smtClean="0"/>
              <a:t>:</a:t>
            </a:r>
          </a:p>
          <a:p>
            <a:pPr>
              <a:buNone/>
            </a:pPr>
            <a:endParaRPr lang="en-US" dirty="0"/>
          </a:p>
          <a:p>
            <a:pPr>
              <a:buNone/>
            </a:pPr>
            <a:r>
              <a:rPr lang="en-US" dirty="0" smtClean="0"/>
              <a:t>		</a:t>
            </a:r>
            <a:r>
              <a:rPr lang="en-US" sz="2800" dirty="0" smtClean="0"/>
              <a:t>Author’s </a:t>
            </a:r>
            <a:r>
              <a:rPr lang="en-US" sz="2800" dirty="0"/>
              <a:t>Name	</a:t>
            </a:r>
            <a:br>
              <a:rPr lang="en-US" sz="2800" dirty="0"/>
            </a:br>
            <a:r>
              <a:rPr lang="en-US" sz="2800" dirty="0"/>
              <a:t>	Author’s Title or Position</a:t>
            </a:r>
            <a:br>
              <a:rPr lang="en-US" sz="2800" dirty="0"/>
            </a:br>
            <a:r>
              <a:rPr lang="en-US" sz="2800" dirty="0"/>
              <a:t>	Author’s Organizational Affiliation</a:t>
            </a:r>
            <a:br>
              <a:rPr lang="en-US" sz="2800" dirty="0"/>
            </a:br>
            <a:r>
              <a:rPr lang="en-US" sz="2800" dirty="0"/>
              <a:t>	Date of Page Creation or Version</a:t>
            </a:r>
            <a:br>
              <a:rPr lang="en-US" sz="2800" dirty="0"/>
            </a:br>
            <a:r>
              <a:rPr lang="en-US" sz="2800" dirty="0"/>
              <a:t>	Author’s Contact Information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is Power…</a:t>
            </a:r>
            <a:endParaRPr lang="en-US" dirty="0"/>
          </a:p>
        </p:txBody>
      </p:sp>
      <p:sp>
        <p:nvSpPr>
          <p:cNvPr id="3" name="Content Placeholder 2"/>
          <p:cNvSpPr>
            <a:spLocks noGrp="1"/>
          </p:cNvSpPr>
          <p:nvPr>
            <p:ph idx="1"/>
          </p:nvPr>
        </p:nvSpPr>
        <p:spPr/>
        <p:txBody>
          <a:bodyPr/>
          <a:lstStyle/>
          <a:p>
            <a:pPr>
              <a:buNone/>
            </a:pPr>
            <a:r>
              <a:rPr lang="en-US" dirty="0" smtClean="0"/>
              <a:t>Most accurately – </a:t>
            </a:r>
            <a:br>
              <a:rPr lang="en-US" dirty="0" smtClean="0"/>
            </a:br>
            <a:r>
              <a:rPr lang="en-US" dirty="0" smtClean="0"/>
              <a:t/>
            </a:r>
            <a:br>
              <a:rPr lang="en-US" dirty="0" smtClean="0"/>
            </a:br>
            <a:r>
              <a:rPr lang="en-US" dirty="0" smtClean="0">
                <a:solidFill>
                  <a:srgbClr val="FF0000"/>
                </a:solidFill>
              </a:rPr>
              <a:t>Reliable</a:t>
            </a:r>
            <a:r>
              <a:rPr lang="en-US" dirty="0" smtClean="0"/>
              <a:t> information is power!</a:t>
            </a:r>
          </a:p>
          <a:p>
            <a:pPr>
              <a:buNone/>
            </a:pPr>
            <a:endParaRPr lang="en-US" dirty="0"/>
          </a:p>
          <a:p>
            <a:pPr>
              <a:buNone/>
            </a:pPr>
            <a:r>
              <a:rPr lang="en-US" dirty="0" smtClean="0"/>
              <a:t>The Truth:</a:t>
            </a:r>
          </a:p>
          <a:p>
            <a:pPr>
              <a:buNone/>
            </a:pPr>
            <a:r>
              <a:rPr lang="en-US" dirty="0" smtClean="0"/>
              <a:t>	Source evaluation is an art – and not always easily accomplished!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in the C.A.R.S Model</a:t>
            </a:r>
            <a:endParaRPr lang="en-US" dirty="0"/>
          </a:p>
        </p:txBody>
      </p:sp>
      <p:sp>
        <p:nvSpPr>
          <p:cNvPr id="3" name="Content Placeholder 2"/>
          <p:cNvSpPr>
            <a:spLocks noGrp="1"/>
          </p:cNvSpPr>
          <p:nvPr>
            <p:ph idx="1"/>
          </p:nvPr>
        </p:nvSpPr>
        <p:spPr/>
        <p:txBody>
          <a:bodyPr>
            <a:normAutofit/>
          </a:bodyPr>
          <a:lstStyle/>
          <a:p>
            <a:pPr>
              <a:buNone/>
            </a:pPr>
            <a:r>
              <a:rPr lang="en-US" dirty="0"/>
              <a:t>Credibility:  </a:t>
            </a:r>
            <a:r>
              <a:rPr lang="en-US" dirty="0" smtClean="0"/>
              <a:t/>
            </a:r>
            <a:br>
              <a:rPr lang="en-US" dirty="0" smtClean="0"/>
            </a:br>
            <a:r>
              <a:rPr lang="en-US" dirty="0" smtClean="0"/>
              <a:t/>
            </a:r>
            <a:br>
              <a:rPr lang="en-US" dirty="0" smtClean="0"/>
            </a:br>
            <a:r>
              <a:rPr lang="en-US" dirty="0" smtClean="0"/>
              <a:t>A </a:t>
            </a:r>
            <a:r>
              <a:rPr lang="en-US" dirty="0"/>
              <a:t>trustworthy source relies on the author’s credentials.  Peer reviewed/moderated </a:t>
            </a:r>
            <a:r>
              <a:rPr lang="en-US" dirty="0" smtClean="0"/>
              <a:t>articles are </a:t>
            </a:r>
            <a:r>
              <a:rPr lang="en-US" dirty="0"/>
              <a:t>preferable.  Articles which represent reputable organizations can be a solid </a:t>
            </a:r>
            <a:r>
              <a:rPr lang="en-US" dirty="0" smtClean="0"/>
              <a:t>source </a:t>
            </a:r>
            <a:r>
              <a:rPr lang="en-US" dirty="0"/>
              <a:t>of information.  </a:t>
            </a:r>
          </a:p>
          <a:p>
            <a:pPr>
              <a:buNone/>
            </a:pPr>
            <a:endParaRPr lang="en-US" dirty="0" smtClean="0"/>
          </a:p>
          <a:p>
            <a:pPr>
              <a:buNone/>
            </a:pPr>
            <a:r>
              <a:rPr lang="en-US" dirty="0" smtClean="0"/>
              <a:t>Goal</a:t>
            </a:r>
            <a:r>
              <a:rPr lang="en-US" dirty="0"/>
              <a:t>:  </a:t>
            </a:r>
            <a:r>
              <a:rPr lang="en-US" dirty="0" smtClean="0"/>
              <a:t>Use an </a:t>
            </a:r>
            <a:r>
              <a:rPr lang="en-US" dirty="0"/>
              <a:t>authoritative </a:t>
            </a:r>
            <a:r>
              <a:rPr lang="en-US" dirty="0" smtClean="0"/>
              <a:t>source that supplies </a:t>
            </a:r>
            <a:r>
              <a:rPr lang="en-US" dirty="0"/>
              <a:t>	</a:t>
            </a:r>
            <a:r>
              <a:rPr lang="en-US" dirty="0" smtClean="0"/>
              <a:t>	good evidence of trustworthiness.</a:t>
            </a:r>
            <a:endParaRPr lang="en-US" dirty="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 Credentials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Author’s </a:t>
            </a:r>
            <a:r>
              <a:rPr lang="en-US" dirty="0"/>
              <a:t>education, training and/or experience in a field relevant to the </a:t>
            </a:r>
            <a:r>
              <a:rPr lang="en-US" dirty="0" smtClean="0"/>
              <a:t>information.</a:t>
            </a:r>
          </a:p>
          <a:p>
            <a:pPr>
              <a:buNone/>
            </a:pPr>
            <a:endParaRPr lang="en-US" dirty="0"/>
          </a:p>
          <a:p>
            <a:pPr>
              <a:buNone/>
            </a:pPr>
            <a:r>
              <a:rPr lang="en-US" dirty="0" smtClean="0"/>
              <a:t>Biographical </a:t>
            </a:r>
            <a:r>
              <a:rPr lang="en-US" dirty="0"/>
              <a:t>information; author’s title or place of </a:t>
            </a:r>
            <a:r>
              <a:rPr lang="en-US" dirty="0" smtClean="0"/>
              <a:t>employment.</a:t>
            </a:r>
          </a:p>
          <a:p>
            <a:pPr>
              <a:buNone/>
            </a:pPr>
            <a:endParaRPr lang="en-US" dirty="0"/>
          </a:p>
          <a:p>
            <a:pPr>
              <a:buNone/>
            </a:pPr>
            <a:r>
              <a:rPr lang="en-US" dirty="0" smtClean="0"/>
              <a:t>Author </a:t>
            </a:r>
            <a:r>
              <a:rPr lang="en-US" dirty="0"/>
              <a:t>provides contact information (e-mail, etc</a:t>
            </a:r>
            <a:r>
              <a:rPr lang="en-US" dirty="0" smtClean="0"/>
              <a:t>.).</a:t>
            </a:r>
          </a:p>
          <a:p>
            <a:pPr>
              <a:buNone/>
            </a:pPr>
            <a:endParaRPr lang="en-US" dirty="0"/>
          </a:p>
          <a:p>
            <a:pPr>
              <a:buNone/>
            </a:pPr>
            <a:r>
              <a:rPr lang="en-US" dirty="0" smtClean="0"/>
              <a:t>Organizational </a:t>
            </a:r>
            <a:r>
              <a:rPr lang="en-US" dirty="0"/>
              <a:t>authorship from a known and respected </a:t>
            </a:r>
            <a:r>
              <a:rPr lang="en-US" dirty="0" smtClean="0"/>
              <a:t>organization.</a:t>
            </a:r>
          </a:p>
          <a:p>
            <a:pPr>
              <a:buNone/>
            </a:pPr>
            <a:endParaRPr lang="en-US" dirty="0" smtClean="0"/>
          </a:p>
          <a:p>
            <a:pPr>
              <a:buNone/>
            </a:pPr>
            <a:r>
              <a:rPr lang="en-US" dirty="0" smtClean="0">
                <a:hlinkClick r:id="rId2"/>
              </a:rPr>
              <a:t>Black History Canada</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Quality Control:</a:t>
            </a:r>
            <a:br>
              <a:rPr lang="en-US" dirty="0" smtClean="0"/>
            </a:br>
            <a:r>
              <a:rPr lang="en-US" dirty="0" smtClean="0"/>
              <a:t> Scholarly and Peer Reviewed Journals</a:t>
            </a:r>
            <a:endParaRPr lang="en-US" dirty="0"/>
          </a:p>
        </p:txBody>
      </p:sp>
      <p:sp>
        <p:nvSpPr>
          <p:cNvPr id="3" name="Content Placeholder 2"/>
          <p:cNvSpPr>
            <a:spLocks noGrp="1"/>
          </p:cNvSpPr>
          <p:nvPr>
            <p:ph idx="1"/>
          </p:nvPr>
        </p:nvSpPr>
        <p:spPr/>
        <p:txBody>
          <a:bodyPr>
            <a:normAutofit fontScale="62500" lnSpcReduction="20000"/>
          </a:bodyPr>
          <a:lstStyle/>
          <a:p>
            <a:pPr>
              <a:buNone/>
            </a:pPr>
            <a:endParaRPr lang="en-US" dirty="0" smtClean="0"/>
          </a:p>
          <a:p>
            <a:pPr>
              <a:buNone/>
            </a:pPr>
            <a:r>
              <a:rPr lang="en-US" dirty="0" smtClean="0"/>
              <a:t>Scholarly </a:t>
            </a:r>
            <a:r>
              <a:rPr lang="en-US" dirty="0"/>
              <a:t>journals have a peer review </a:t>
            </a:r>
            <a:r>
              <a:rPr lang="en-US" dirty="0" smtClean="0"/>
              <a:t>process meaning several </a:t>
            </a:r>
            <a:r>
              <a:rPr lang="en-US" dirty="0"/>
              <a:t>readers examine and approve </a:t>
            </a:r>
            <a:r>
              <a:rPr lang="en-US" dirty="0" smtClean="0"/>
              <a:t>content.</a:t>
            </a:r>
          </a:p>
          <a:p>
            <a:pPr>
              <a:buNone/>
            </a:pPr>
            <a:endParaRPr lang="en-US" dirty="0" smtClean="0"/>
          </a:p>
          <a:p>
            <a:pPr>
              <a:buNone/>
            </a:pPr>
            <a:r>
              <a:rPr lang="en-US" dirty="0" smtClean="0"/>
              <a:t>Scholarly journals contain articles written by, and addressed to, experts in a discipline. They are concerned with academic study, especially research, and demonstrate the methods and concerns of scholars. The main purpose of a scholarly journal is to report original research or experimentation and to communicate this information to the rest of the scholarly world. The language of scholarly journals reflects the discipline covered, as it assumes some knowledge or background on the part of the reader. Scholarly journals always rigorously cite their sources in the form of footnotes or bibliographies. Many scholarly journals are published by professional organizations.</a:t>
            </a:r>
          </a:p>
          <a:p>
            <a:pPr>
              <a:buNone/>
            </a:pPr>
            <a:endParaRPr lang="en-US" dirty="0" smtClean="0"/>
          </a:p>
          <a:p>
            <a:pPr>
              <a:buNone/>
            </a:pPr>
            <a:r>
              <a:rPr lang="en-US" dirty="0" smtClean="0"/>
              <a:t>While not all scholarly journals go through the peer-review process, it is usually safe to assume that a peer-reviewed journal is also scholarly.</a:t>
            </a:r>
          </a:p>
          <a:p>
            <a:pPr>
              <a:buNone/>
            </a:pPr>
            <a:endParaRPr lang="en-US" dirty="0"/>
          </a:p>
          <a:p>
            <a:pPr>
              <a:buNone/>
            </a:pPr>
            <a:r>
              <a:rPr lang="en-US" dirty="0" smtClean="0"/>
              <a:t>JSTOR Database now at </a:t>
            </a:r>
            <a:r>
              <a:rPr lang="en-US" dirty="0" smtClean="0">
                <a:hlinkClick r:id="rId2"/>
              </a:rPr>
              <a:t>MNHS!</a:t>
            </a:r>
            <a:endParaRPr lang="en-US" dirty="0" smtClean="0"/>
          </a:p>
          <a:p>
            <a:pPr>
              <a:buNone/>
            </a:pPr>
            <a:endParaRPr lang="en-US" dirty="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155</TotalTime>
  <Words>1042</Words>
  <Application>Microsoft Office PowerPoint</Application>
  <PresentationFormat>On-screen Show (4:3)</PresentationFormat>
  <Paragraphs>221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Apex</vt:lpstr>
      <vt:lpstr>Credible Sources</vt:lpstr>
      <vt:lpstr>The Internet Situation…</vt:lpstr>
      <vt:lpstr>Not All Information is Equal</vt:lpstr>
      <vt:lpstr>Pre-Evaluation</vt:lpstr>
      <vt:lpstr>What to Look For…</vt:lpstr>
      <vt:lpstr>Information is Power…</vt:lpstr>
      <vt:lpstr>“C” in the C.A.R.S Model</vt:lpstr>
      <vt:lpstr>Author Credentials</vt:lpstr>
      <vt:lpstr>Quality Control:  Scholarly and Peer Reviewed Journals</vt:lpstr>
      <vt:lpstr>Organizational Responsibility</vt:lpstr>
      <vt:lpstr>Wikipedia</vt:lpstr>
      <vt:lpstr>Know the Organization’s Bias</vt:lpstr>
      <vt:lpstr>Meta-Information</vt:lpstr>
      <vt:lpstr>Indicators of Lack of Credibility</vt:lpstr>
      <vt:lpstr>“A” of C.A.R.S.</vt:lpstr>
      <vt:lpstr>Timeliness</vt:lpstr>
      <vt:lpstr>Comprehensiveness</vt:lpstr>
      <vt:lpstr>Audience and Purpose</vt:lpstr>
      <vt:lpstr>Indicators of a Lack of Accuracy: </vt:lpstr>
      <vt:lpstr>“R” of C.A.R.S.</vt:lpstr>
      <vt:lpstr>Fairness - Objectivity</vt:lpstr>
      <vt:lpstr>Moderateness</vt:lpstr>
      <vt:lpstr>Consistency</vt:lpstr>
      <vt:lpstr>Worldview</vt:lpstr>
      <vt:lpstr>Indicators of Lack of Reasonableness</vt:lpstr>
      <vt:lpstr>“S” of C.A.R.S</vt:lpstr>
      <vt:lpstr>Much Information Comes From Other Sources…</vt:lpstr>
      <vt:lpstr>Corroboration </vt:lpstr>
      <vt:lpstr>External Consistency</vt:lpstr>
      <vt:lpstr>Indicators of a Lack of Support</vt:lpstr>
    </vt:vector>
  </TitlesOfParts>
  <Company>Millard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Credible Sources</dc:title>
  <dc:creator>saburdic</dc:creator>
  <cp:lastModifiedBy>saburdic</cp:lastModifiedBy>
  <cp:revision>10</cp:revision>
  <dcterms:created xsi:type="dcterms:W3CDTF">2011-04-13T21:51:21Z</dcterms:created>
  <dcterms:modified xsi:type="dcterms:W3CDTF">2012-02-24T02:24:23Z</dcterms:modified>
</cp:coreProperties>
</file>